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91" r:id="rId4"/>
    <p:sldId id="270" r:id="rId5"/>
    <p:sldId id="271" r:id="rId6"/>
    <p:sldId id="289" r:id="rId7"/>
    <p:sldId id="292" r:id="rId8"/>
    <p:sldId id="268" r:id="rId9"/>
    <p:sldId id="288" r:id="rId10"/>
    <p:sldId id="269" r:id="rId11"/>
    <p:sldId id="290" r:id="rId12"/>
    <p:sldId id="293"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6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2B00A-4741-4205-8E9B-162436F290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AB864F-A73B-4A96-915F-B761E7DA95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81AD9F-AACA-414C-9D66-899BBFA7CF64}"/>
              </a:ext>
            </a:extLst>
          </p:cNvPr>
          <p:cNvSpPr>
            <a:spLocks noGrp="1"/>
          </p:cNvSpPr>
          <p:nvPr>
            <p:ph type="dt" sz="half" idx="10"/>
          </p:nvPr>
        </p:nvSpPr>
        <p:spPr/>
        <p:txBody>
          <a:bodyPr/>
          <a:lstStyle/>
          <a:p>
            <a:fld id="{A170EA86-BF4E-4876-BD09-4214CBEB5A0A}" type="datetimeFigureOut">
              <a:rPr lang="en-IN" smtClean="0"/>
              <a:t>30-09-2020</a:t>
            </a:fld>
            <a:endParaRPr lang="en-IN"/>
          </a:p>
        </p:txBody>
      </p:sp>
      <p:sp>
        <p:nvSpPr>
          <p:cNvPr id="5" name="Footer Placeholder 4">
            <a:extLst>
              <a:ext uri="{FF2B5EF4-FFF2-40B4-BE49-F238E27FC236}">
                <a16:creationId xmlns:a16="http://schemas.microsoft.com/office/drawing/2014/main" id="{3E16AD92-1F9C-43D6-8F2B-E0E9C07FB5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BF7BC7-50AA-4863-B016-F4E69B0499DB}"/>
              </a:ext>
            </a:extLst>
          </p:cNvPr>
          <p:cNvSpPr>
            <a:spLocks noGrp="1"/>
          </p:cNvSpPr>
          <p:nvPr>
            <p:ph type="sldNum" sz="quarter" idx="12"/>
          </p:nvPr>
        </p:nvSpPr>
        <p:spPr/>
        <p:txBody>
          <a:bodyPr/>
          <a:lstStyle/>
          <a:p>
            <a:fld id="{7240C2DA-8E56-41F1-BAC6-CBBBB0669085}" type="slidenum">
              <a:rPr lang="en-IN" smtClean="0"/>
              <a:t>‹#›</a:t>
            </a:fld>
            <a:endParaRPr lang="en-IN"/>
          </a:p>
        </p:txBody>
      </p:sp>
    </p:spTree>
    <p:extLst>
      <p:ext uri="{BB962C8B-B14F-4D97-AF65-F5344CB8AC3E}">
        <p14:creationId xmlns:p14="http://schemas.microsoft.com/office/powerpoint/2010/main" val="3307833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C015-AF57-40DE-A44A-4C27BF84E1B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C60A7E-89D0-4F8A-84B2-58A3616215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8C5762-1C38-4DF6-BD71-D988A6FB2919}"/>
              </a:ext>
            </a:extLst>
          </p:cNvPr>
          <p:cNvSpPr>
            <a:spLocks noGrp="1"/>
          </p:cNvSpPr>
          <p:nvPr>
            <p:ph type="dt" sz="half" idx="10"/>
          </p:nvPr>
        </p:nvSpPr>
        <p:spPr/>
        <p:txBody>
          <a:bodyPr/>
          <a:lstStyle/>
          <a:p>
            <a:fld id="{A170EA86-BF4E-4876-BD09-4214CBEB5A0A}" type="datetimeFigureOut">
              <a:rPr lang="en-IN" smtClean="0"/>
              <a:t>30-09-2020</a:t>
            </a:fld>
            <a:endParaRPr lang="en-IN"/>
          </a:p>
        </p:txBody>
      </p:sp>
      <p:sp>
        <p:nvSpPr>
          <p:cNvPr id="5" name="Footer Placeholder 4">
            <a:extLst>
              <a:ext uri="{FF2B5EF4-FFF2-40B4-BE49-F238E27FC236}">
                <a16:creationId xmlns:a16="http://schemas.microsoft.com/office/drawing/2014/main" id="{9034F472-D9F8-4D8A-B70C-A9C312C8D1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278650-3791-48DF-813B-8F92FDD283BF}"/>
              </a:ext>
            </a:extLst>
          </p:cNvPr>
          <p:cNvSpPr>
            <a:spLocks noGrp="1"/>
          </p:cNvSpPr>
          <p:nvPr>
            <p:ph type="sldNum" sz="quarter" idx="12"/>
          </p:nvPr>
        </p:nvSpPr>
        <p:spPr/>
        <p:txBody>
          <a:bodyPr/>
          <a:lstStyle/>
          <a:p>
            <a:fld id="{7240C2DA-8E56-41F1-BAC6-CBBBB0669085}" type="slidenum">
              <a:rPr lang="en-IN" smtClean="0"/>
              <a:t>‹#›</a:t>
            </a:fld>
            <a:endParaRPr lang="en-IN"/>
          </a:p>
        </p:txBody>
      </p:sp>
    </p:spTree>
    <p:extLst>
      <p:ext uri="{BB962C8B-B14F-4D97-AF65-F5344CB8AC3E}">
        <p14:creationId xmlns:p14="http://schemas.microsoft.com/office/powerpoint/2010/main" val="2598794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94EED2-0D4A-4F97-951B-4460E85161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792C89-1F45-459C-B8AA-C180D3C23A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7AF4F7-FB80-408F-BE43-EAEDEB8C00D8}"/>
              </a:ext>
            </a:extLst>
          </p:cNvPr>
          <p:cNvSpPr>
            <a:spLocks noGrp="1"/>
          </p:cNvSpPr>
          <p:nvPr>
            <p:ph type="dt" sz="half" idx="10"/>
          </p:nvPr>
        </p:nvSpPr>
        <p:spPr/>
        <p:txBody>
          <a:bodyPr/>
          <a:lstStyle/>
          <a:p>
            <a:fld id="{A170EA86-BF4E-4876-BD09-4214CBEB5A0A}" type="datetimeFigureOut">
              <a:rPr lang="en-IN" smtClean="0"/>
              <a:t>30-09-2020</a:t>
            </a:fld>
            <a:endParaRPr lang="en-IN"/>
          </a:p>
        </p:txBody>
      </p:sp>
      <p:sp>
        <p:nvSpPr>
          <p:cNvPr id="5" name="Footer Placeholder 4">
            <a:extLst>
              <a:ext uri="{FF2B5EF4-FFF2-40B4-BE49-F238E27FC236}">
                <a16:creationId xmlns:a16="http://schemas.microsoft.com/office/drawing/2014/main" id="{19097333-7C6C-43C1-BB0B-0365FB3D95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846CE9-8B75-4C1A-A604-E290004134BB}"/>
              </a:ext>
            </a:extLst>
          </p:cNvPr>
          <p:cNvSpPr>
            <a:spLocks noGrp="1"/>
          </p:cNvSpPr>
          <p:nvPr>
            <p:ph type="sldNum" sz="quarter" idx="12"/>
          </p:nvPr>
        </p:nvSpPr>
        <p:spPr/>
        <p:txBody>
          <a:bodyPr/>
          <a:lstStyle/>
          <a:p>
            <a:fld id="{7240C2DA-8E56-41F1-BAC6-CBBBB0669085}" type="slidenum">
              <a:rPr lang="en-IN" smtClean="0"/>
              <a:t>‹#›</a:t>
            </a:fld>
            <a:endParaRPr lang="en-IN"/>
          </a:p>
        </p:txBody>
      </p:sp>
    </p:spTree>
    <p:extLst>
      <p:ext uri="{BB962C8B-B14F-4D97-AF65-F5344CB8AC3E}">
        <p14:creationId xmlns:p14="http://schemas.microsoft.com/office/powerpoint/2010/main" val="3994907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8C1A2-E9E2-434A-A191-68C571DEEFF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A92184-903B-4497-9B54-B21F2E7635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D37B19-A593-4E25-8D00-18D2313990F3}"/>
              </a:ext>
            </a:extLst>
          </p:cNvPr>
          <p:cNvSpPr>
            <a:spLocks noGrp="1"/>
          </p:cNvSpPr>
          <p:nvPr>
            <p:ph type="dt" sz="half" idx="10"/>
          </p:nvPr>
        </p:nvSpPr>
        <p:spPr/>
        <p:txBody>
          <a:bodyPr/>
          <a:lstStyle/>
          <a:p>
            <a:fld id="{A170EA86-BF4E-4876-BD09-4214CBEB5A0A}" type="datetimeFigureOut">
              <a:rPr lang="en-IN" smtClean="0"/>
              <a:t>30-09-2020</a:t>
            </a:fld>
            <a:endParaRPr lang="en-IN"/>
          </a:p>
        </p:txBody>
      </p:sp>
      <p:sp>
        <p:nvSpPr>
          <p:cNvPr id="5" name="Footer Placeholder 4">
            <a:extLst>
              <a:ext uri="{FF2B5EF4-FFF2-40B4-BE49-F238E27FC236}">
                <a16:creationId xmlns:a16="http://schemas.microsoft.com/office/drawing/2014/main" id="{1E37CC90-2C84-4E62-A301-9841BE9C69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AB7F27-52F7-403E-B21F-B57DFC644F51}"/>
              </a:ext>
            </a:extLst>
          </p:cNvPr>
          <p:cNvSpPr>
            <a:spLocks noGrp="1"/>
          </p:cNvSpPr>
          <p:nvPr>
            <p:ph type="sldNum" sz="quarter" idx="12"/>
          </p:nvPr>
        </p:nvSpPr>
        <p:spPr/>
        <p:txBody>
          <a:bodyPr/>
          <a:lstStyle/>
          <a:p>
            <a:fld id="{7240C2DA-8E56-41F1-BAC6-CBBBB0669085}" type="slidenum">
              <a:rPr lang="en-IN" smtClean="0"/>
              <a:t>‹#›</a:t>
            </a:fld>
            <a:endParaRPr lang="en-IN"/>
          </a:p>
        </p:txBody>
      </p:sp>
    </p:spTree>
    <p:extLst>
      <p:ext uri="{BB962C8B-B14F-4D97-AF65-F5344CB8AC3E}">
        <p14:creationId xmlns:p14="http://schemas.microsoft.com/office/powerpoint/2010/main" val="182392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E407B-3686-437D-BB9B-08B6B17C36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0A4561C-F281-486E-A904-C22CD906BA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4DC04F-8D53-4338-8F5F-384946BDB277}"/>
              </a:ext>
            </a:extLst>
          </p:cNvPr>
          <p:cNvSpPr>
            <a:spLocks noGrp="1"/>
          </p:cNvSpPr>
          <p:nvPr>
            <p:ph type="dt" sz="half" idx="10"/>
          </p:nvPr>
        </p:nvSpPr>
        <p:spPr/>
        <p:txBody>
          <a:bodyPr/>
          <a:lstStyle/>
          <a:p>
            <a:fld id="{A170EA86-BF4E-4876-BD09-4214CBEB5A0A}" type="datetimeFigureOut">
              <a:rPr lang="en-IN" smtClean="0"/>
              <a:t>30-09-2020</a:t>
            </a:fld>
            <a:endParaRPr lang="en-IN"/>
          </a:p>
        </p:txBody>
      </p:sp>
      <p:sp>
        <p:nvSpPr>
          <p:cNvPr id="5" name="Footer Placeholder 4">
            <a:extLst>
              <a:ext uri="{FF2B5EF4-FFF2-40B4-BE49-F238E27FC236}">
                <a16:creationId xmlns:a16="http://schemas.microsoft.com/office/drawing/2014/main" id="{8779BD44-D035-435A-BDE0-C9EF4D4220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47844D-FC7E-42AC-A83D-502AA8BDC9A5}"/>
              </a:ext>
            </a:extLst>
          </p:cNvPr>
          <p:cNvSpPr>
            <a:spLocks noGrp="1"/>
          </p:cNvSpPr>
          <p:nvPr>
            <p:ph type="sldNum" sz="quarter" idx="12"/>
          </p:nvPr>
        </p:nvSpPr>
        <p:spPr/>
        <p:txBody>
          <a:bodyPr/>
          <a:lstStyle/>
          <a:p>
            <a:fld id="{7240C2DA-8E56-41F1-BAC6-CBBBB0669085}" type="slidenum">
              <a:rPr lang="en-IN" smtClean="0"/>
              <a:t>‹#›</a:t>
            </a:fld>
            <a:endParaRPr lang="en-IN"/>
          </a:p>
        </p:txBody>
      </p:sp>
    </p:spTree>
    <p:extLst>
      <p:ext uri="{BB962C8B-B14F-4D97-AF65-F5344CB8AC3E}">
        <p14:creationId xmlns:p14="http://schemas.microsoft.com/office/powerpoint/2010/main" val="2434501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C263E-362B-4313-8863-F1CD98A77D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6DD297-6D01-4410-A02A-7D9F5FC73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F2659B-D46B-4EED-8F31-A72C6D5B65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DA73A5E-AB22-4609-9646-0B327C8A8720}"/>
              </a:ext>
            </a:extLst>
          </p:cNvPr>
          <p:cNvSpPr>
            <a:spLocks noGrp="1"/>
          </p:cNvSpPr>
          <p:nvPr>
            <p:ph type="dt" sz="half" idx="10"/>
          </p:nvPr>
        </p:nvSpPr>
        <p:spPr/>
        <p:txBody>
          <a:bodyPr/>
          <a:lstStyle/>
          <a:p>
            <a:fld id="{A170EA86-BF4E-4876-BD09-4214CBEB5A0A}" type="datetimeFigureOut">
              <a:rPr lang="en-IN" smtClean="0"/>
              <a:t>30-09-2020</a:t>
            </a:fld>
            <a:endParaRPr lang="en-IN"/>
          </a:p>
        </p:txBody>
      </p:sp>
      <p:sp>
        <p:nvSpPr>
          <p:cNvPr id="6" name="Footer Placeholder 5">
            <a:extLst>
              <a:ext uri="{FF2B5EF4-FFF2-40B4-BE49-F238E27FC236}">
                <a16:creationId xmlns:a16="http://schemas.microsoft.com/office/drawing/2014/main" id="{A2E45210-2D11-496A-B5E2-1CFDFFE90A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E8001D-D72B-455C-AF90-C02DB5723BA9}"/>
              </a:ext>
            </a:extLst>
          </p:cNvPr>
          <p:cNvSpPr>
            <a:spLocks noGrp="1"/>
          </p:cNvSpPr>
          <p:nvPr>
            <p:ph type="sldNum" sz="quarter" idx="12"/>
          </p:nvPr>
        </p:nvSpPr>
        <p:spPr/>
        <p:txBody>
          <a:bodyPr/>
          <a:lstStyle/>
          <a:p>
            <a:fld id="{7240C2DA-8E56-41F1-BAC6-CBBBB0669085}" type="slidenum">
              <a:rPr lang="en-IN" smtClean="0"/>
              <a:t>‹#›</a:t>
            </a:fld>
            <a:endParaRPr lang="en-IN"/>
          </a:p>
        </p:txBody>
      </p:sp>
    </p:spTree>
    <p:extLst>
      <p:ext uri="{BB962C8B-B14F-4D97-AF65-F5344CB8AC3E}">
        <p14:creationId xmlns:p14="http://schemas.microsoft.com/office/powerpoint/2010/main" val="102294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658F3-D8C1-4576-BAC3-A2911A17BF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EFBF3D-0B01-4FD6-9622-AC478689F5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AE2E49-827C-41B1-89BD-7F388C3244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C1439E-56FD-41C1-99AC-5A0A1EECAB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B988FA-E97F-40CD-BDB9-555FD5EBBA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B05246-71DB-499B-8B0C-53E85E1B7508}"/>
              </a:ext>
            </a:extLst>
          </p:cNvPr>
          <p:cNvSpPr>
            <a:spLocks noGrp="1"/>
          </p:cNvSpPr>
          <p:nvPr>
            <p:ph type="dt" sz="half" idx="10"/>
          </p:nvPr>
        </p:nvSpPr>
        <p:spPr/>
        <p:txBody>
          <a:bodyPr/>
          <a:lstStyle/>
          <a:p>
            <a:fld id="{A170EA86-BF4E-4876-BD09-4214CBEB5A0A}" type="datetimeFigureOut">
              <a:rPr lang="en-IN" smtClean="0"/>
              <a:t>30-09-2020</a:t>
            </a:fld>
            <a:endParaRPr lang="en-IN"/>
          </a:p>
        </p:txBody>
      </p:sp>
      <p:sp>
        <p:nvSpPr>
          <p:cNvPr id="8" name="Footer Placeholder 7">
            <a:extLst>
              <a:ext uri="{FF2B5EF4-FFF2-40B4-BE49-F238E27FC236}">
                <a16:creationId xmlns:a16="http://schemas.microsoft.com/office/drawing/2014/main" id="{9ED61BE8-30FA-4875-B338-401F031534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E87124B-1CBE-4945-B0C4-D40D30B90225}"/>
              </a:ext>
            </a:extLst>
          </p:cNvPr>
          <p:cNvSpPr>
            <a:spLocks noGrp="1"/>
          </p:cNvSpPr>
          <p:nvPr>
            <p:ph type="sldNum" sz="quarter" idx="12"/>
          </p:nvPr>
        </p:nvSpPr>
        <p:spPr/>
        <p:txBody>
          <a:bodyPr/>
          <a:lstStyle/>
          <a:p>
            <a:fld id="{7240C2DA-8E56-41F1-BAC6-CBBBB0669085}" type="slidenum">
              <a:rPr lang="en-IN" smtClean="0"/>
              <a:t>‹#›</a:t>
            </a:fld>
            <a:endParaRPr lang="en-IN"/>
          </a:p>
        </p:txBody>
      </p:sp>
    </p:spTree>
    <p:extLst>
      <p:ext uri="{BB962C8B-B14F-4D97-AF65-F5344CB8AC3E}">
        <p14:creationId xmlns:p14="http://schemas.microsoft.com/office/powerpoint/2010/main" val="3944263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6265C-DE8C-40A5-BD15-D4BE25C3BF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CE9449A-8EA5-4A3D-978D-E56EFDDA98C5}"/>
              </a:ext>
            </a:extLst>
          </p:cNvPr>
          <p:cNvSpPr>
            <a:spLocks noGrp="1"/>
          </p:cNvSpPr>
          <p:nvPr>
            <p:ph type="dt" sz="half" idx="10"/>
          </p:nvPr>
        </p:nvSpPr>
        <p:spPr/>
        <p:txBody>
          <a:bodyPr/>
          <a:lstStyle/>
          <a:p>
            <a:fld id="{A170EA86-BF4E-4876-BD09-4214CBEB5A0A}" type="datetimeFigureOut">
              <a:rPr lang="en-IN" smtClean="0"/>
              <a:t>30-09-2020</a:t>
            </a:fld>
            <a:endParaRPr lang="en-IN"/>
          </a:p>
        </p:txBody>
      </p:sp>
      <p:sp>
        <p:nvSpPr>
          <p:cNvPr id="4" name="Footer Placeholder 3">
            <a:extLst>
              <a:ext uri="{FF2B5EF4-FFF2-40B4-BE49-F238E27FC236}">
                <a16:creationId xmlns:a16="http://schemas.microsoft.com/office/drawing/2014/main" id="{F46BC18F-4763-4A8B-94A9-6EDEB0F639D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8BE5A9B-3D37-46D8-B869-804CF2A6216C}"/>
              </a:ext>
            </a:extLst>
          </p:cNvPr>
          <p:cNvSpPr>
            <a:spLocks noGrp="1"/>
          </p:cNvSpPr>
          <p:nvPr>
            <p:ph type="sldNum" sz="quarter" idx="12"/>
          </p:nvPr>
        </p:nvSpPr>
        <p:spPr/>
        <p:txBody>
          <a:bodyPr/>
          <a:lstStyle/>
          <a:p>
            <a:fld id="{7240C2DA-8E56-41F1-BAC6-CBBBB0669085}" type="slidenum">
              <a:rPr lang="en-IN" smtClean="0"/>
              <a:t>‹#›</a:t>
            </a:fld>
            <a:endParaRPr lang="en-IN"/>
          </a:p>
        </p:txBody>
      </p:sp>
    </p:spTree>
    <p:extLst>
      <p:ext uri="{BB962C8B-B14F-4D97-AF65-F5344CB8AC3E}">
        <p14:creationId xmlns:p14="http://schemas.microsoft.com/office/powerpoint/2010/main" val="651536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EFC21B-3260-4D1D-888E-3539A8CBE56F}"/>
              </a:ext>
            </a:extLst>
          </p:cNvPr>
          <p:cNvSpPr>
            <a:spLocks noGrp="1"/>
          </p:cNvSpPr>
          <p:nvPr>
            <p:ph type="dt" sz="half" idx="10"/>
          </p:nvPr>
        </p:nvSpPr>
        <p:spPr/>
        <p:txBody>
          <a:bodyPr/>
          <a:lstStyle/>
          <a:p>
            <a:fld id="{A170EA86-BF4E-4876-BD09-4214CBEB5A0A}" type="datetimeFigureOut">
              <a:rPr lang="en-IN" smtClean="0"/>
              <a:t>30-09-2020</a:t>
            </a:fld>
            <a:endParaRPr lang="en-IN"/>
          </a:p>
        </p:txBody>
      </p:sp>
      <p:sp>
        <p:nvSpPr>
          <p:cNvPr id="3" name="Footer Placeholder 2">
            <a:extLst>
              <a:ext uri="{FF2B5EF4-FFF2-40B4-BE49-F238E27FC236}">
                <a16:creationId xmlns:a16="http://schemas.microsoft.com/office/drawing/2014/main" id="{FCACBB64-C8DC-412F-B9F7-1991A08235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9FF0029-7DC4-436D-BA1F-DC33944BD335}"/>
              </a:ext>
            </a:extLst>
          </p:cNvPr>
          <p:cNvSpPr>
            <a:spLocks noGrp="1"/>
          </p:cNvSpPr>
          <p:nvPr>
            <p:ph type="sldNum" sz="quarter" idx="12"/>
          </p:nvPr>
        </p:nvSpPr>
        <p:spPr/>
        <p:txBody>
          <a:bodyPr/>
          <a:lstStyle/>
          <a:p>
            <a:fld id="{7240C2DA-8E56-41F1-BAC6-CBBBB0669085}" type="slidenum">
              <a:rPr lang="en-IN" smtClean="0"/>
              <a:t>‹#›</a:t>
            </a:fld>
            <a:endParaRPr lang="en-IN"/>
          </a:p>
        </p:txBody>
      </p:sp>
    </p:spTree>
    <p:extLst>
      <p:ext uri="{BB962C8B-B14F-4D97-AF65-F5344CB8AC3E}">
        <p14:creationId xmlns:p14="http://schemas.microsoft.com/office/powerpoint/2010/main" val="1491505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053C-8F1B-469D-96A5-E22A9654F8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A6FF3B-BBDA-4B81-B830-C87A9EE724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689764A-B85D-4208-9E10-5F37A561B6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3E32F6-0F4C-4C25-A395-D80B9E6ACB85}"/>
              </a:ext>
            </a:extLst>
          </p:cNvPr>
          <p:cNvSpPr>
            <a:spLocks noGrp="1"/>
          </p:cNvSpPr>
          <p:nvPr>
            <p:ph type="dt" sz="half" idx="10"/>
          </p:nvPr>
        </p:nvSpPr>
        <p:spPr/>
        <p:txBody>
          <a:bodyPr/>
          <a:lstStyle/>
          <a:p>
            <a:fld id="{A170EA86-BF4E-4876-BD09-4214CBEB5A0A}" type="datetimeFigureOut">
              <a:rPr lang="en-IN" smtClean="0"/>
              <a:t>30-09-2020</a:t>
            </a:fld>
            <a:endParaRPr lang="en-IN"/>
          </a:p>
        </p:txBody>
      </p:sp>
      <p:sp>
        <p:nvSpPr>
          <p:cNvPr id="6" name="Footer Placeholder 5">
            <a:extLst>
              <a:ext uri="{FF2B5EF4-FFF2-40B4-BE49-F238E27FC236}">
                <a16:creationId xmlns:a16="http://schemas.microsoft.com/office/drawing/2014/main" id="{0C035B4E-2534-455D-B6A6-B02B4DFD36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C8BC43-10DD-4BAE-9BB3-CC0DD352A6C7}"/>
              </a:ext>
            </a:extLst>
          </p:cNvPr>
          <p:cNvSpPr>
            <a:spLocks noGrp="1"/>
          </p:cNvSpPr>
          <p:nvPr>
            <p:ph type="sldNum" sz="quarter" idx="12"/>
          </p:nvPr>
        </p:nvSpPr>
        <p:spPr/>
        <p:txBody>
          <a:bodyPr/>
          <a:lstStyle/>
          <a:p>
            <a:fld id="{7240C2DA-8E56-41F1-BAC6-CBBBB0669085}" type="slidenum">
              <a:rPr lang="en-IN" smtClean="0"/>
              <a:t>‹#›</a:t>
            </a:fld>
            <a:endParaRPr lang="en-IN"/>
          </a:p>
        </p:txBody>
      </p:sp>
    </p:spTree>
    <p:extLst>
      <p:ext uri="{BB962C8B-B14F-4D97-AF65-F5344CB8AC3E}">
        <p14:creationId xmlns:p14="http://schemas.microsoft.com/office/powerpoint/2010/main" val="1456840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2E32-BA2F-4504-B898-91F0BEE6F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707E6E-CB94-444A-B17B-4D6688FA97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E03A48-288B-460B-9490-32C1838A0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C77FB-1693-401F-9432-EA522FB57F88}"/>
              </a:ext>
            </a:extLst>
          </p:cNvPr>
          <p:cNvSpPr>
            <a:spLocks noGrp="1"/>
          </p:cNvSpPr>
          <p:nvPr>
            <p:ph type="dt" sz="half" idx="10"/>
          </p:nvPr>
        </p:nvSpPr>
        <p:spPr/>
        <p:txBody>
          <a:bodyPr/>
          <a:lstStyle/>
          <a:p>
            <a:fld id="{A170EA86-BF4E-4876-BD09-4214CBEB5A0A}" type="datetimeFigureOut">
              <a:rPr lang="en-IN" smtClean="0"/>
              <a:t>30-09-2020</a:t>
            </a:fld>
            <a:endParaRPr lang="en-IN"/>
          </a:p>
        </p:txBody>
      </p:sp>
      <p:sp>
        <p:nvSpPr>
          <p:cNvPr id="6" name="Footer Placeholder 5">
            <a:extLst>
              <a:ext uri="{FF2B5EF4-FFF2-40B4-BE49-F238E27FC236}">
                <a16:creationId xmlns:a16="http://schemas.microsoft.com/office/drawing/2014/main" id="{C6678E5A-5F76-4815-9628-151C4D941E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B0F449-8549-42AF-9E85-35D9C320916B}"/>
              </a:ext>
            </a:extLst>
          </p:cNvPr>
          <p:cNvSpPr>
            <a:spLocks noGrp="1"/>
          </p:cNvSpPr>
          <p:nvPr>
            <p:ph type="sldNum" sz="quarter" idx="12"/>
          </p:nvPr>
        </p:nvSpPr>
        <p:spPr/>
        <p:txBody>
          <a:bodyPr/>
          <a:lstStyle/>
          <a:p>
            <a:fld id="{7240C2DA-8E56-41F1-BAC6-CBBBB0669085}" type="slidenum">
              <a:rPr lang="en-IN" smtClean="0"/>
              <a:t>‹#›</a:t>
            </a:fld>
            <a:endParaRPr lang="en-IN"/>
          </a:p>
        </p:txBody>
      </p:sp>
    </p:spTree>
    <p:extLst>
      <p:ext uri="{BB962C8B-B14F-4D97-AF65-F5344CB8AC3E}">
        <p14:creationId xmlns:p14="http://schemas.microsoft.com/office/powerpoint/2010/main" val="358751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2EBBD2-EBE6-481C-A5A2-F150A137F2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775BEBB-755C-40BD-9431-31C313B0D3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69E722-4D48-4509-947E-13F259BE90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0EA86-BF4E-4876-BD09-4214CBEB5A0A}" type="datetimeFigureOut">
              <a:rPr lang="en-IN" smtClean="0"/>
              <a:t>30-09-2020</a:t>
            </a:fld>
            <a:endParaRPr lang="en-IN"/>
          </a:p>
        </p:txBody>
      </p:sp>
      <p:sp>
        <p:nvSpPr>
          <p:cNvPr id="5" name="Footer Placeholder 4">
            <a:extLst>
              <a:ext uri="{FF2B5EF4-FFF2-40B4-BE49-F238E27FC236}">
                <a16:creationId xmlns:a16="http://schemas.microsoft.com/office/drawing/2014/main" id="{14718695-CA8E-48EB-BD2B-CBCC96D2E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A90E533-A746-41B8-AE3D-7CC6144E6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0C2DA-8E56-41F1-BAC6-CBBBB0669085}" type="slidenum">
              <a:rPr lang="en-IN" smtClean="0"/>
              <a:t>‹#›</a:t>
            </a:fld>
            <a:endParaRPr lang="en-IN"/>
          </a:p>
        </p:txBody>
      </p:sp>
    </p:spTree>
    <p:extLst>
      <p:ext uri="{BB962C8B-B14F-4D97-AF65-F5344CB8AC3E}">
        <p14:creationId xmlns:p14="http://schemas.microsoft.com/office/powerpoint/2010/main" val="2900309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EBAD8-AC61-4A3C-BD5A-EBCBB3B8BC72}"/>
              </a:ext>
            </a:extLst>
          </p:cNvPr>
          <p:cNvSpPr>
            <a:spLocks noGrp="1"/>
          </p:cNvSpPr>
          <p:nvPr>
            <p:ph type="ctrTitle"/>
          </p:nvPr>
        </p:nvSpPr>
        <p:spPr>
          <a:xfrm>
            <a:off x="7457818" y="2489242"/>
            <a:ext cx="3229232" cy="939758"/>
          </a:xfrm>
          <a:solidFill>
            <a:schemeClr val="accent4">
              <a:lumMod val="20000"/>
              <a:lumOff val="80000"/>
            </a:schemeClr>
          </a:solidFill>
          <a:scene3d>
            <a:camera prst="orthographicFront"/>
            <a:lightRig rig="threePt" dir="t"/>
          </a:scene3d>
          <a:sp3d>
            <a:bevelT prst="slope"/>
          </a:sp3d>
        </p:spPr>
        <p:txBody>
          <a:bodyPr/>
          <a:lstStyle/>
          <a:p>
            <a:r>
              <a:rPr lang="en-US" b="1" dirty="0">
                <a:solidFill>
                  <a:srgbClr val="FF0000"/>
                </a:solidFill>
              </a:rPr>
              <a:t>STRESS</a:t>
            </a:r>
            <a:endParaRPr lang="en-IN" b="1" dirty="0">
              <a:solidFill>
                <a:srgbClr val="FF0000"/>
              </a:solidFill>
            </a:endParaRPr>
          </a:p>
        </p:txBody>
      </p:sp>
      <p:pic>
        <p:nvPicPr>
          <p:cNvPr id="4" name="Picture 3">
            <a:extLst>
              <a:ext uri="{FF2B5EF4-FFF2-40B4-BE49-F238E27FC236}">
                <a16:creationId xmlns:a16="http://schemas.microsoft.com/office/drawing/2014/main" id="{CA3153D4-F1CE-4C58-B9CA-C4B225FC6A23}"/>
              </a:ext>
            </a:extLst>
          </p:cNvPr>
          <p:cNvPicPr>
            <a:picLocks noChangeAspect="1"/>
          </p:cNvPicPr>
          <p:nvPr/>
        </p:nvPicPr>
        <p:blipFill>
          <a:blip r:embed="rId2"/>
          <a:stretch>
            <a:fillRect/>
          </a:stretch>
        </p:blipFill>
        <p:spPr>
          <a:xfrm>
            <a:off x="90616" y="4501337"/>
            <a:ext cx="3668363" cy="2299649"/>
          </a:xfrm>
          <a:prstGeom prst="rect">
            <a:avLst/>
          </a:prstGeom>
        </p:spPr>
      </p:pic>
      <p:pic>
        <p:nvPicPr>
          <p:cNvPr id="5" name="Picture 4">
            <a:extLst>
              <a:ext uri="{FF2B5EF4-FFF2-40B4-BE49-F238E27FC236}">
                <a16:creationId xmlns:a16="http://schemas.microsoft.com/office/drawing/2014/main" id="{D4849147-366B-4E42-8D75-20A4B7C91861}"/>
              </a:ext>
            </a:extLst>
          </p:cNvPr>
          <p:cNvPicPr>
            <a:picLocks noChangeAspect="1"/>
          </p:cNvPicPr>
          <p:nvPr/>
        </p:nvPicPr>
        <p:blipFill>
          <a:blip r:embed="rId3"/>
          <a:stretch>
            <a:fillRect/>
          </a:stretch>
        </p:blipFill>
        <p:spPr>
          <a:xfrm>
            <a:off x="4302726" y="4446378"/>
            <a:ext cx="3576253" cy="2355372"/>
          </a:xfrm>
          <a:prstGeom prst="rect">
            <a:avLst/>
          </a:prstGeom>
        </p:spPr>
      </p:pic>
      <p:pic>
        <p:nvPicPr>
          <p:cNvPr id="6" name="Picture 5">
            <a:extLst>
              <a:ext uri="{FF2B5EF4-FFF2-40B4-BE49-F238E27FC236}">
                <a16:creationId xmlns:a16="http://schemas.microsoft.com/office/drawing/2014/main" id="{4DDB73B3-2CA4-498C-A841-55258BD23832}"/>
              </a:ext>
            </a:extLst>
          </p:cNvPr>
          <p:cNvPicPr>
            <a:picLocks noChangeAspect="1"/>
          </p:cNvPicPr>
          <p:nvPr/>
        </p:nvPicPr>
        <p:blipFill>
          <a:blip r:embed="rId4"/>
          <a:stretch>
            <a:fillRect/>
          </a:stretch>
        </p:blipFill>
        <p:spPr>
          <a:xfrm>
            <a:off x="8190779" y="4341205"/>
            <a:ext cx="3394066" cy="2459781"/>
          </a:xfrm>
          <a:prstGeom prst="rect">
            <a:avLst/>
          </a:prstGeom>
        </p:spPr>
      </p:pic>
      <p:pic>
        <p:nvPicPr>
          <p:cNvPr id="7" name="Picture 6">
            <a:extLst>
              <a:ext uri="{FF2B5EF4-FFF2-40B4-BE49-F238E27FC236}">
                <a16:creationId xmlns:a16="http://schemas.microsoft.com/office/drawing/2014/main" id="{D80CEA60-9E21-43E3-A1EB-0707EBFE9B8A}"/>
              </a:ext>
            </a:extLst>
          </p:cNvPr>
          <p:cNvPicPr>
            <a:picLocks noChangeAspect="1"/>
          </p:cNvPicPr>
          <p:nvPr/>
        </p:nvPicPr>
        <p:blipFill rotWithShape="1">
          <a:blip r:embed="rId5"/>
          <a:srcRect t="25635"/>
          <a:stretch/>
        </p:blipFill>
        <p:spPr>
          <a:xfrm>
            <a:off x="90616" y="87455"/>
            <a:ext cx="6005384" cy="4321168"/>
          </a:xfrm>
          <a:prstGeom prst="rect">
            <a:avLst/>
          </a:prstGeom>
        </p:spPr>
      </p:pic>
      <p:sp>
        <p:nvSpPr>
          <p:cNvPr id="9" name="TextBox 8">
            <a:extLst>
              <a:ext uri="{FF2B5EF4-FFF2-40B4-BE49-F238E27FC236}">
                <a16:creationId xmlns:a16="http://schemas.microsoft.com/office/drawing/2014/main" id="{631C9441-AA6E-4008-ADA0-B4172EC9E6EA}"/>
              </a:ext>
            </a:extLst>
          </p:cNvPr>
          <p:cNvSpPr txBox="1"/>
          <p:nvPr/>
        </p:nvSpPr>
        <p:spPr>
          <a:xfrm>
            <a:off x="7457818" y="376708"/>
            <a:ext cx="4235668" cy="1200329"/>
          </a:xfrm>
          <a:prstGeom prst="rect">
            <a:avLst/>
          </a:prstGeom>
          <a:noFill/>
        </p:spPr>
        <p:txBody>
          <a:bodyPr wrap="square">
            <a:spAutoFit/>
          </a:bodyPr>
          <a:lstStyle/>
          <a:p>
            <a:pPr algn="ctr"/>
            <a:r>
              <a:rPr lang="en-US" sz="3600" b="1" dirty="0">
                <a:solidFill>
                  <a:schemeClr val="accent6">
                    <a:lumMod val="75000"/>
                  </a:schemeClr>
                </a:solidFill>
              </a:rPr>
              <a:t>Health and Lifestyle </a:t>
            </a:r>
          </a:p>
          <a:p>
            <a:pPr algn="ctr"/>
            <a:r>
              <a:rPr lang="en-US" sz="3600" b="1" i="1" dirty="0">
                <a:solidFill>
                  <a:schemeClr val="accent6">
                    <a:lumMod val="75000"/>
                  </a:schemeClr>
                </a:solidFill>
              </a:rPr>
              <a:t>Class -</a:t>
            </a:r>
            <a:r>
              <a:rPr lang="en-US" sz="3600" b="1" dirty="0">
                <a:solidFill>
                  <a:schemeClr val="accent6">
                    <a:lumMod val="75000"/>
                  </a:schemeClr>
                </a:solidFill>
              </a:rPr>
              <a:t> 14</a:t>
            </a:r>
          </a:p>
        </p:txBody>
      </p:sp>
    </p:spTree>
    <p:extLst>
      <p:ext uri="{BB962C8B-B14F-4D97-AF65-F5344CB8AC3E}">
        <p14:creationId xmlns:p14="http://schemas.microsoft.com/office/powerpoint/2010/main" val="1675514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8897" y="152399"/>
            <a:ext cx="11500022" cy="6610865"/>
          </a:xfrm>
          <a:solidFill>
            <a:schemeClr val="accent4">
              <a:lumMod val="20000"/>
              <a:lumOff val="80000"/>
            </a:schemeClr>
          </a:solidFill>
          <a:scene3d>
            <a:camera prst="orthographicFront"/>
            <a:lightRig rig="threePt" dir="t"/>
          </a:scene3d>
          <a:sp3d>
            <a:bevelT/>
          </a:sp3d>
        </p:spPr>
        <p:txBody>
          <a:bodyPr>
            <a:normAutofit fontScale="92500" lnSpcReduction="20000"/>
          </a:bodyPr>
          <a:lstStyle/>
          <a:p>
            <a:pPr algn="just">
              <a:buNone/>
            </a:pPr>
            <a:r>
              <a:rPr lang="en-US" b="1" dirty="0">
                <a:solidFill>
                  <a:srgbClr val="FF0000"/>
                </a:solidFill>
              </a:rPr>
              <a:t>2. Episodic Stress</a:t>
            </a:r>
          </a:p>
          <a:p>
            <a:pPr algn="just"/>
            <a:r>
              <a:rPr lang="en-US" b="1" dirty="0"/>
              <a:t>Acute stress that is </a:t>
            </a:r>
            <a:r>
              <a:rPr lang="en-US" b="1" dirty="0">
                <a:solidFill>
                  <a:srgbClr val="7030A0"/>
                </a:solidFill>
              </a:rPr>
              <a:t>suffered too frequently is called episodic stress</a:t>
            </a:r>
            <a:r>
              <a:rPr lang="en-US" b="1" dirty="0"/>
              <a:t>. </a:t>
            </a:r>
          </a:p>
          <a:p>
            <a:pPr algn="just"/>
            <a:r>
              <a:rPr lang="en-US" b="1" dirty="0"/>
              <a:t>This type of stress is usually seen in people who make self-inflicted, unrealistic or unreasonable demands which get all clamored up and bring too much stress in their attempt to accomplish these goals. </a:t>
            </a:r>
          </a:p>
          <a:p>
            <a:pPr algn="just"/>
            <a:r>
              <a:rPr lang="en-US" b="1" dirty="0"/>
              <a:t>Episodic stress is not like chronic stress, though, because this type of stress ceases from time to time yet not as frequently as acute stress does.</a:t>
            </a:r>
          </a:p>
          <a:p>
            <a:pPr algn="just"/>
            <a:r>
              <a:rPr lang="en-US" b="1" dirty="0"/>
              <a:t>Episodic stress is also typically observed in people with “Type A” personality, which involves being overly competitive, aggressive, demanding and sometimes tense and hostile. Because of this, the symptoms of episodic stress are found in Type A persons. </a:t>
            </a:r>
          </a:p>
          <a:p>
            <a:pPr algn="just">
              <a:buNone/>
            </a:pPr>
            <a:r>
              <a:rPr lang="en-US" b="1" dirty="0">
                <a:solidFill>
                  <a:srgbClr val="FF0000"/>
                </a:solidFill>
              </a:rPr>
              <a:t>These include:</a:t>
            </a:r>
          </a:p>
          <a:p>
            <a:pPr lvl="0" algn="just"/>
            <a:r>
              <a:rPr lang="en-US" b="1" dirty="0"/>
              <a:t>Longer periods of intermitted depression, anxiety disorders and emotional distress</a:t>
            </a:r>
          </a:p>
          <a:p>
            <a:pPr lvl="0" algn="just"/>
            <a:r>
              <a:rPr lang="en-US" b="1" dirty="0"/>
              <a:t>Ceaseless worrying</a:t>
            </a:r>
          </a:p>
          <a:p>
            <a:pPr lvl="0" algn="just"/>
            <a:r>
              <a:rPr lang="en-US" b="1" dirty="0"/>
              <a:t>Persistent physical symptoms similar to those found in acute stress</a:t>
            </a:r>
          </a:p>
          <a:p>
            <a:pPr lvl="0" algn="just"/>
            <a:r>
              <a:rPr lang="en-US" b="1" dirty="0"/>
              <a:t>Coronary heart diseases, or other heart problems.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F5EE6-9F80-4F05-9C46-F3CE258DFF62}"/>
              </a:ext>
            </a:extLst>
          </p:cNvPr>
          <p:cNvSpPr>
            <a:spLocks noGrp="1"/>
          </p:cNvSpPr>
          <p:nvPr>
            <p:ph idx="1"/>
          </p:nvPr>
        </p:nvSpPr>
        <p:spPr>
          <a:xfrm>
            <a:off x="271848" y="1274805"/>
            <a:ext cx="11469130" cy="4308389"/>
          </a:xfrm>
          <a:solidFill>
            <a:schemeClr val="accent4">
              <a:lumMod val="20000"/>
              <a:lumOff val="80000"/>
            </a:schemeClr>
          </a:solidFill>
          <a:scene3d>
            <a:camera prst="orthographicFront"/>
            <a:lightRig rig="threePt" dir="t"/>
          </a:scene3d>
          <a:sp3d>
            <a:bevelT/>
          </a:sp3d>
        </p:spPr>
        <p:txBody>
          <a:bodyPr>
            <a:normAutofit/>
          </a:bodyPr>
          <a:lstStyle/>
          <a:p>
            <a:pPr algn="just">
              <a:buNone/>
            </a:pPr>
            <a:r>
              <a:rPr lang="en-US" b="1" dirty="0">
                <a:solidFill>
                  <a:srgbClr val="FF0000"/>
                </a:solidFill>
              </a:rPr>
              <a:t>3. Chronic Stress</a:t>
            </a:r>
          </a:p>
          <a:p>
            <a:pPr algn="just">
              <a:buNone/>
            </a:pPr>
            <a:r>
              <a:rPr lang="en-US" dirty="0">
                <a:effectLst/>
                <a:latin typeface="Arial" panose="020B0604020202020204" pitchFamily="34" charset="0"/>
              </a:rPr>
              <a:t>		Third type of stress is called chronic stress. </a:t>
            </a:r>
          </a:p>
          <a:p>
            <a:pPr algn="just"/>
            <a:r>
              <a:rPr lang="en-US" dirty="0">
                <a:effectLst/>
                <a:latin typeface="Arial" panose="020B0604020202020204" pitchFamily="34" charset="0"/>
              </a:rPr>
              <a:t>This involves </a:t>
            </a:r>
            <a:r>
              <a:rPr lang="en-US" dirty="0">
                <a:solidFill>
                  <a:srgbClr val="7030A0"/>
                </a:solidFill>
                <a:effectLst/>
                <a:latin typeface="Arial" panose="020B0604020202020204" pitchFamily="34" charset="0"/>
              </a:rPr>
              <a:t>ongoing demands, pressures and worries that seem to go on forever</a:t>
            </a:r>
            <a:r>
              <a:rPr lang="en-US" dirty="0">
                <a:effectLst/>
                <a:latin typeface="Arial" panose="020B0604020202020204" pitchFamily="34" charset="0"/>
              </a:rPr>
              <a:t>, with little hope of letting up. </a:t>
            </a:r>
          </a:p>
          <a:p>
            <a:pPr algn="just"/>
            <a:r>
              <a:rPr lang="en-US" dirty="0">
                <a:effectLst/>
                <a:latin typeface="Arial" panose="020B0604020202020204" pitchFamily="34" charset="0"/>
              </a:rPr>
              <a:t>Chronic stress is very harmful to people’s health and happiness. </a:t>
            </a:r>
          </a:p>
          <a:p>
            <a:pPr algn="just"/>
            <a:r>
              <a:rPr lang="en-US" dirty="0">
                <a:effectLst/>
                <a:latin typeface="Arial" panose="020B0604020202020204" pitchFamily="34" charset="0"/>
              </a:rPr>
              <a:t>Even though people can sometimes get used to chronic stress, and may feel they do not notice it so much, it continues to wear people down and has a negative effect on their relationships and health.</a:t>
            </a:r>
            <a:endParaRPr lang="en-US" b="1" dirty="0">
              <a:solidFill>
                <a:srgbClr val="FF0000"/>
              </a:solidFill>
            </a:endParaRPr>
          </a:p>
          <a:p>
            <a:endParaRPr lang="en-IN" dirty="0"/>
          </a:p>
        </p:txBody>
      </p:sp>
    </p:spTree>
    <p:extLst>
      <p:ext uri="{BB962C8B-B14F-4D97-AF65-F5344CB8AC3E}">
        <p14:creationId xmlns:p14="http://schemas.microsoft.com/office/powerpoint/2010/main" val="1697822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9B6D0-0507-4CF5-8FA6-82E1F204904D}"/>
              </a:ext>
            </a:extLst>
          </p:cNvPr>
          <p:cNvSpPr>
            <a:spLocks noGrp="1"/>
          </p:cNvSpPr>
          <p:nvPr>
            <p:ph type="title"/>
          </p:nvPr>
        </p:nvSpPr>
        <p:spPr>
          <a:xfrm>
            <a:off x="130653" y="306921"/>
            <a:ext cx="7336271" cy="891685"/>
          </a:xfrm>
          <a:solidFill>
            <a:schemeClr val="accent6">
              <a:lumMod val="75000"/>
            </a:schemeClr>
          </a:solidFill>
          <a:scene3d>
            <a:camera prst="orthographicFront"/>
            <a:lightRig rig="threePt" dir="t"/>
          </a:scene3d>
          <a:sp3d>
            <a:bevelT/>
          </a:sp3d>
        </p:spPr>
        <p:txBody>
          <a:bodyPr>
            <a:normAutofit fontScale="90000"/>
          </a:bodyPr>
          <a:lstStyle/>
          <a:p>
            <a:r>
              <a:rPr lang="en-US" b="1" dirty="0"/>
              <a:t>Health Problems Related to Stress</a:t>
            </a:r>
            <a:endParaRPr lang="en-IN" dirty="0"/>
          </a:p>
        </p:txBody>
      </p:sp>
      <p:sp>
        <p:nvSpPr>
          <p:cNvPr id="3" name="Content Placeholder 2">
            <a:extLst>
              <a:ext uri="{FF2B5EF4-FFF2-40B4-BE49-F238E27FC236}">
                <a16:creationId xmlns:a16="http://schemas.microsoft.com/office/drawing/2014/main" id="{4F9CDA49-68E1-48BC-A1F4-D770423686F7}"/>
              </a:ext>
            </a:extLst>
          </p:cNvPr>
          <p:cNvSpPr>
            <a:spLocks noGrp="1"/>
          </p:cNvSpPr>
          <p:nvPr>
            <p:ph idx="1"/>
          </p:nvPr>
        </p:nvSpPr>
        <p:spPr>
          <a:xfrm>
            <a:off x="200638" y="1458551"/>
            <a:ext cx="7156508" cy="5263978"/>
          </a:xfrm>
          <a:solidFill>
            <a:schemeClr val="accent4">
              <a:lumMod val="20000"/>
              <a:lumOff val="80000"/>
            </a:schemeClr>
          </a:solidFill>
          <a:scene3d>
            <a:camera prst="orthographicFront"/>
            <a:lightRig rig="threePt" dir="t"/>
          </a:scene3d>
          <a:sp3d>
            <a:bevelT/>
          </a:sp3d>
        </p:spPr>
        <p:txBody>
          <a:bodyPr>
            <a:normAutofit fontScale="92500" lnSpcReduction="20000"/>
          </a:bodyPr>
          <a:lstStyle/>
          <a:p>
            <a:pPr>
              <a:buFont typeface="Arial" panose="020B0604020202020204" pitchFamily="34" charset="0"/>
              <a:buChar char="•"/>
            </a:pPr>
            <a:r>
              <a:rPr lang="en-US" b="1" dirty="0"/>
              <a:t>Heart disease:</a:t>
            </a:r>
          </a:p>
          <a:p>
            <a:pPr marL="0" indent="0">
              <a:buNone/>
            </a:pPr>
            <a:r>
              <a:rPr lang="en-US" b="1" dirty="0"/>
              <a:t>	 </a:t>
            </a:r>
            <a:r>
              <a:rPr lang="en-US" b="1" dirty="0">
                <a:solidFill>
                  <a:srgbClr val="FF0000"/>
                </a:solidFill>
              </a:rPr>
              <a:t>Researchers have long suspected that the stressed-out, </a:t>
            </a:r>
            <a:r>
              <a:rPr lang="en-US" b="1" dirty="0">
                <a:solidFill>
                  <a:srgbClr val="7030A0"/>
                </a:solidFill>
              </a:rPr>
              <a:t>type A personality has a higher risk of high blood pressure and heart problems</a:t>
            </a:r>
            <a:r>
              <a:rPr lang="en-US" b="1" dirty="0">
                <a:solidFill>
                  <a:srgbClr val="FF0000"/>
                </a:solidFill>
              </a:rPr>
              <a:t>. ... </a:t>
            </a:r>
          </a:p>
          <a:p>
            <a:pPr>
              <a:buFont typeface="Arial" panose="020B0604020202020204" pitchFamily="34" charset="0"/>
              <a:buChar char="•"/>
            </a:pPr>
            <a:r>
              <a:rPr lang="en-US" b="1" dirty="0"/>
              <a:t>Asthma. ... </a:t>
            </a:r>
          </a:p>
          <a:p>
            <a:pPr>
              <a:buFont typeface="Arial" panose="020B0604020202020204" pitchFamily="34" charset="0"/>
              <a:buChar char="•"/>
            </a:pPr>
            <a:r>
              <a:rPr lang="en-US" b="1" dirty="0"/>
              <a:t>Obesity. ... </a:t>
            </a:r>
          </a:p>
          <a:p>
            <a:pPr>
              <a:buFont typeface="Arial" panose="020B0604020202020204" pitchFamily="34" charset="0"/>
              <a:buChar char="•"/>
            </a:pPr>
            <a:r>
              <a:rPr lang="en-US" b="1" dirty="0"/>
              <a:t>Diabetes. ... </a:t>
            </a:r>
          </a:p>
          <a:p>
            <a:pPr>
              <a:buFont typeface="Arial" panose="020B0604020202020204" pitchFamily="34" charset="0"/>
              <a:buChar char="•"/>
            </a:pPr>
            <a:r>
              <a:rPr lang="en-US" b="1" dirty="0"/>
              <a:t>Headaches. ... </a:t>
            </a:r>
          </a:p>
          <a:p>
            <a:pPr>
              <a:buFont typeface="Arial" panose="020B0604020202020204" pitchFamily="34" charset="0"/>
              <a:buChar char="•"/>
            </a:pPr>
            <a:r>
              <a:rPr lang="en-US" b="1" dirty="0"/>
              <a:t>Depression and anxiety. ... </a:t>
            </a:r>
          </a:p>
          <a:p>
            <a:pPr>
              <a:buFont typeface="Arial" panose="020B0604020202020204" pitchFamily="34" charset="0"/>
              <a:buChar char="•"/>
            </a:pPr>
            <a:r>
              <a:rPr lang="en-US" b="1" dirty="0"/>
              <a:t>Gastrointestinal problems. ... </a:t>
            </a:r>
          </a:p>
          <a:p>
            <a:pPr>
              <a:buFont typeface="Arial" panose="020B0604020202020204" pitchFamily="34" charset="0"/>
              <a:buChar char="•"/>
            </a:pPr>
            <a:r>
              <a:rPr lang="en-US" b="1" dirty="0"/>
              <a:t>Alzheimer's disease.</a:t>
            </a:r>
          </a:p>
          <a:p>
            <a:pPr>
              <a:buFont typeface="Arial" panose="020B0604020202020204" pitchFamily="34" charset="0"/>
              <a:buChar char="•"/>
            </a:pPr>
            <a:r>
              <a:rPr lang="en-IN" b="1" dirty="0"/>
              <a:t>Accelerated aging.</a:t>
            </a:r>
          </a:p>
          <a:p>
            <a:pPr>
              <a:buFont typeface="Arial" panose="020B0604020202020204" pitchFamily="34" charset="0"/>
              <a:buChar char="•"/>
            </a:pPr>
            <a:r>
              <a:rPr lang="en-IN" b="1" dirty="0"/>
              <a:t>Premature Death</a:t>
            </a:r>
            <a:endParaRPr lang="en-US" b="1" dirty="0"/>
          </a:p>
          <a:p>
            <a:pPr marL="0" indent="0">
              <a:buNone/>
            </a:pPr>
            <a:endParaRPr lang="en-IN" dirty="0"/>
          </a:p>
        </p:txBody>
      </p:sp>
      <p:pic>
        <p:nvPicPr>
          <p:cNvPr id="5" name="Picture 4">
            <a:extLst>
              <a:ext uri="{FF2B5EF4-FFF2-40B4-BE49-F238E27FC236}">
                <a16:creationId xmlns:a16="http://schemas.microsoft.com/office/drawing/2014/main" id="{8142B6B9-60DA-46AB-8A2F-526F5D627940}"/>
              </a:ext>
            </a:extLst>
          </p:cNvPr>
          <p:cNvPicPr>
            <a:picLocks noChangeAspect="1"/>
          </p:cNvPicPr>
          <p:nvPr/>
        </p:nvPicPr>
        <p:blipFill>
          <a:blip r:embed="rId2"/>
          <a:stretch>
            <a:fillRect/>
          </a:stretch>
        </p:blipFill>
        <p:spPr>
          <a:xfrm>
            <a:off x="7466924" y="74420"/>
            <a:ext cx="4524438" cy="6783580"/>
          </a:xfrm>
          <a:prstGeom prst="rect">
            <a:avLst/>
          </a:prstGeom>
        </p:spPr>
      </p:pic>
    </p:spTree>
    <p:extLst>
      <p:ext uri="{BB962C8B-B14F-4D97-AF65-F5344CB8AC3E}">
        <p14:creationId xmlns:p14="http://schemas.microsoft.com/office/powerpoint/2010/main" val="1281725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870" y="228600"/>
            <a:ext cx="10165492" cy="595184"/>
          </a:xfrm>
          <a:solidFill>
            <a:schemeClr val="accent6">
              <a:lumMod val="75000"/>
            </a:schemeClr>
          </a:solidFill>
          <a:scene3d>
            <a:camera prst="orthographicFront"/>
            <a:lightRig rig="threePt" dir="t"/>
          </a:scene3d>
          <a:sp3d>
            <a:bevelT/>
          </a:sp3d>
        </p:spPr>
        <p:txBody>
          <a:bodyPr>
            <a:noAutofit/>
          </a:bodyPr>
          <a:lstStyle/>
          <a:p>
            <a:pPr algn="ctr"/>
            <a:r>
              <a:rPr lang="en-US" b="1" dirty="0"/>
              <a:t>HOW TO OVERCOME AND MANAGE STRESS</a:t>
            </a:r>
            <a:endParaRPr lang="en-US" dirty="0"/>
          </a:p>
        </p:txBody>
      </p:sp>
      <p:sp>
        <p:nvSpPr>
          <p:cNvPr id="3" name="Content Placeholder 2"/>
          <p:cNvSpPr>
            <a:spLocks noGrp="1"/>
          </p:cNvSpPr>
          <p:nvPr>
            <p:ph idx="1"/>
          </p:nvPr>
        </p:nvSpPr>
        <p:spPr>
          <a:xfrm>
            <a:off x="1676399" y="914400"/>
            <a:ext cx="9255212" cy="5943600"/>
          </a:xfrm>
          <a:solidFill>
            <a:schemeClr val="accent4">
              <a:lumMod val="20000"/>
              <a:lumOff val="80000"/>
            </a:schemeClr>
          </a:solidFill>
          <a:scene3d>
            <a:camera prst="orthographicFront"/>
            <a:lightRig rig="threePt" dir="t"/>
          </a:scene3d>
          <a:sp3d>
            <a:bevelT/>
          </a:sp3d>
        </p:spPr>
        <p:txBody>
          <a:bodyPr>
            <a:noAutofit/>
          </a:bodyPr>
          <a:lstStyle/>
          <a:p>
            <a:r>
              <a:rPr lang="en-US" sz="1800" b="1" dirty="0"/>
              <a:t>Teens can decrease stress with the following behaviors and techniques: </a:t>
            </a:r>
          </a:p>
          <a:p>
            <a:pPr lvl="0"/>
            <a:r>
              <a:rPr lang="en-US" sz="1800" b="1" dirty="0"/>
              <a:t>Involve them exercise, meditation, yoga, relaxation therapies and make treatment regularly. </a:t>
            </a:r>
          </a:p>
          <a:p>
            <a:pPr lvl="0"/>
            <a:r>
              <a:rPr lang="en-US" sz="1800" b="1" dirty="0"/>
              <a:t>Avoid excess caffeine intake which can increase feelings of anxiety and agitation </a:t>
            </a:r>
          </a:p>
          <a:p>
            <a:pPr lvl="0"/>
            <a:r>
              <a:rPr lang="en-US" sz="1800" b="1" dirty="0"/>
              <a:t>Avoid illegal drugs, alcohol and tobacco </a:t>
            </a:r>
          </a:p>
          <a:p>
            <a:pPr lvl="0"/>
            <a:r>
              <a:rPr lang="en-US" sz="1800" b="1" dirty="0"/>
              <a:t>Learn relaxation exercises (abdominal breathing and muscle relaxation techniques) </a:t>
            </a:r>
          </a:p>
          <a:p>
            <a:pPr lvl="0"/>
            <a:r>
              <a:rPr lang="en-US" sz="1800" b="1" dirty="0"/>
              <a:t>Develop assertiveness training skills. For example, state feelings in polite firm and not overly aggressive or passive ways: ("I feel angry when you yell at me” "Please stop yelling.”) </a:t>
            </a:r>
          </a:p>
          <a:p>
            <a:pPr lvl="0"/>
            <a:r>
              <a:rPr lang="en-US" sz="1800" b="1" dirty="0"/>
              <a:t>Rehearse and practice situations which cause stress. One example is taking a speech class if talking in front of a class makes you anxious. </a:t>
            </a:r>
          </a:p>
          <a:p>
            <a:pPr lvl="0"/>
            <a:r>
              <a:rPr lang="en-US" sz="1800" b="1" dirty="0"/>
              <a:t>Learn practical coping skills. For example, break a large task into smaller, more attainable tasks .</a:t>
            </a:r>
          </a:p>
          <a:p>
            <a:r>
              <a:rPr lang="en-US" sz="1800" b="1" dirty="0"/>
              <a:t>Parents can help their teen in these ways: </a:t>
            </a:r>
          </a:p>
          <a:p>
            <a:pPr lvl="0"/>
            <a:r>
              <a:rPr lang="en-US" sz="1800" b="1" dirty="0"/>
              <a:t>Monitor if stress is affecting their teen's health, behavior, thoughts, or feelings </a:t>
            </a:r>
          </a:p>
          <a:p>
            <a:pPr lvl="0"/>
            <a:r>
              <a:rPr lang="en-US" sz="1800" b="1" dirty="0"/>
              <a:t>Listen carefully to teens and watch for overloading </a:t>
            </a:r>
          </a:p>
          <a:p>
            <a:pPr lvl="0"/>
            <a:r>
              <a:rPr lang="en-US" sz="1800" b="1" dirty="0"/>
              <a:t>Learn and model stress management skills </a:t>
            </a:r>
          </a:p>
          <a:p>
            <a:pPr lvl="0"/>
            <a:r>
              <a:rPr lang="en-US" sz="1800" b="1" dirty="0"/>
              <a:t>Support involvement in sports and other pro-social activities </a:t>
            </a:r>
          </a:p>
          <a:p>
            <a:pPr lvl="0"/>
            <a:endParaRPr lang="en-US" sz="1800" b="1" dirty="0"/>
          </a:p>
        </p:txBody>
      </p:sp>
    </p:spTree>
    <p:extLst>
      <p:ext uri="{BB962C8B-B14F-4D97-AF65-F5344CB8AC3E}">
        <p14:creationId xmlns:p14="http://schemas.microsoft.com/office/powerpoint/2010/main" val="6643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279" y="1834898"/>
            <a:ext cx="8744465" cy="4777946"/>
          </a:xfrm>
          <a:solidFill>
            <a:schemeClr val="accent4">
              <a:lumMod val="20000"/>
              <a:lumOff val="80000"/>
            </a:schemeClr>
          </a:solidFill>
          <a:scene3d>
            <a:camera prst="orthographicFront"/>
            <a:lightRig rig="threePt" dir="t"/>
          </a:scene3d>
          <a:sp3d>
            <a:bevelT/>
          </a:sp3d>
        </p:spPr>
        <p:txBody>
          <a:bodyPr>
            <a:normAutofit fontScale="92500"/>
          </a:bodyPr>
          <a:lstStyle/>
          <a:p>
            <a:pPr lvl="0" algn="just"/>
            <a:r>
              <a:rPr lang="en-US" b="1" dirty="0"/>
              <a:t>Decrease negative self talk: challenge negative thoughts about yourself with alternative neutral or positive thoughts. "My life will never get better” can be transformed into "I may feel hopeless now, but my life will probably get better if I work at it and get some help”. </a:t>
            </a:r>
          </a:p>
          <a:p>
            <a:pPr lvl="0" algn="just"/>
            <a:r>
              <a:rPr lang="en-US" b="1" dirty="0"/>
              <a:t>Learn to feel good about doing a competent or "good enough” job rather than demanding perfection from yourself and others. </a:t>
            </a:r>
          </a:p>
          <a:p>
            <a:pPr lvl="0" algn="just"/>
            <a:r>
              <a:rPr lang="en-US" b="1" dirty="0"/>
              <a:t>Take a break from stressful situations. Activities like listening to music, talking to a friend, drawing, writing, or spending time with a pet can reduce stress. </a:t>
            </a:r>
          </a:p>
          <a:p>
            <a:pPr lvl="0" algn="just"/>
            <a:r>
              <a:rPr lang="en-US" b="1" dirty="0"/>
              <a:t>Build a network of friends who help you cope in a positive .</a:t>
            </a:r>
          </a:p>
        </p:txBody>
      </p:sp>
      <p:pic>
        <p:nvPicPr>
          <p:cNvPr id="14340" name="Picture 4" descr="http://pshfes.org/Resources/Pictures/FeelsGoodFactor%20LOGO.jpg"/>
          <p:cNvPicPr>
            <a:picLocks noChangeAspect="1" noChangeArrowheads="1"/>
          </p:cNvPicPr>
          <p:nvPr/>
        </p:nvPicPr>
        <p:blipFill>
          <a:blip r:embed="rId2" cstate="print"/>
          <a:srcRect/>
          <a:stretch>
            <a:fillRect/>
          </a:stretch>
        </p:blipFill>
        <p:spPr bwMode="auto">
          <a:xfrm>
            <a:off x="4270376" y="1"/>
            <a:ext cx="3121025" cy="1799805"/>
          </a:xfrm>
          <a:prstGeom prst="rect">
            <a:avLst/>
          </a:prstGeom>
          <a:noFill/>
        </p:spPr>
      </p:pic>
      <p:pic>
        <p:nvPicPr>
          <p:cNvPr id="2" name="Picture 1">
            <a:extLst>
              <a:ext uri="{FF2B5EF4-FFF2-40B4-BE49-F238E27FC236}">
                <a16:creationId xmlns:a16="http://schemas.microsoft.com/office/drawing/2014/main" id="{4C2128C4-F82B-42E9-96CE-46F3AFC9117C}"/>
              </a:ext>
            </a:extLst>
          </p:cNvPr>
          <p:cNvPicPr>
            <a:picLocks noChangeAspect="1"/>
          </p:cNvPicPr>
          <p:nvPr/>
        </p:nvPicPr>
        <p:blipFill>
          <a:blip r:embed="rId3"/>
          <a:stretch>
            <a:fillRect/>
          </a:stretch>
        </p:blipFill>
        <p:spPr>
          <a:xfrm>
            <a:off x="9164121" y="198657"/>
            <a:ext cx="2895600" cy="1975945"/>
          </a:xfrm>
          <a:prstGeom prst="rect">
            <a:avLst/>
          </a:prstGeom>
        </p:spPr>
      </p:pic>
      <p:pic>
        <p:nvPicPr>
          <p:cNvPr id="4" name="Picture 3">
            <a:extLst>
              <a:ext uri="{FF2B5EF4-FFF2-40B4-BE49-F238E27FC236}">
                <a16:creationId xmlns:a16="http://schemas.microsoft.com/office/drawing/2014/main" id="{836B6815-9A16-40B4-B33A-14F2C1BE8C95}"/>
              </a:ext>
            </a:extLst>
          </p:cNvPr>
          <p:cNvPicPr>
            <a:picLocks noChangeAspect="1"/>
          </p:cNvPicPr>
          <p:nvPr/>
        </p:nvPicPr>
        <p:blipFill rotWithShape="1">
          <a:blip r:embed="rId4"/>
          <a:srcRect r="34401"/>
          <a:stretch/>
        </p:blipFill>
        <p:spPr>
          <a:xfrm>
            <a:off x="9164120" y="2244716"/>
            <a:ext cx="2895600" cy="2368568"/>
          </a:xfrm>
          <a:prstGeom prst="rect">
            <a:avLst/>
          </a:prstGeom>
        </p:spPr>
      </p:pic>
      <p:pic>
        <p:nvPicPr>
          <p:cNvPr id="5" name="Picture 4">
            <a:extLst>
              <a:ext uri="{FF2B5EF4-FFF2-40B4-BE49-F238E27FC236}">
                <a16:creationId xmlns:a16="http://schemas.microsoft.com/office/drawing/2014/main" id="{59BA929A-FD4C-4A73-AC48-0909A4C24386}"/>
              </a:ext>
            </a:extLst>
          </p:cNvPr>
          <p:cNvPicPr>
            <a:picLocks noChangeAspect="1"/>
          </p:cNvPicPr>
          <p:nvPr/>
        </p:nvPicPr>
        <p:blipFill>
          <a:blip r:embed="rId5"/>
          <a:stretch>
            <a:fillRect/>
          </a:stretch>
        </p:blipFill>
        <p:spPr>
          <a:xfrm>
            <a:off x="9164119" y="4683398"/>
            <a:ext cx="2895601" cy="20269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1165" y="1443481"/>
            <a:ext cx="2152135" cy="741406"/>
          </a:xfrm>
          <a:solidFill>
            <a:schemeClr val="accent6">
              <a:lumMod val="75000"/>
            </a:schemeClr>
          </a:solidFill>
          <a:scene3d>
            <a:camera prst="orthographicFront"/>
            <a:lightRig rig="threePt" dir="t"/>
          </a:scene3d>
          <a:sp3d>
            <a:bevelT/>
          </a:sp3d>
        </p:spPr>
        <p:txBody>
          <a:bodyPr>
            <a:normAutofit/>
          </a:bodyPr>
          <a:lstStyle/>
          <a:p>
            <a:pPr algn="ctr"/>
            <a:r>
              <a:rPr lang="en-US" b="1" dirty="0"/>
              <a:t>STRESS</a:t>
            </a:r>
            <a:endParaRPr lang="en-US" dirty="0"/>
          </a:p>
        </p:txBody>
      </p:sp>
      <p:sp>
        <p:nvSpPr>
          <p:cNvPr id="3" name="Content Placeholder 2"/>
          <p:cNvSpPr>
            <a:spLocks noGrp="1"/>
          </p:cNvSpPr>
          <p:nvPr>
            <p:ph idx="1"/>
          </p:nvPr>
        </p:nvSpPr>
        <p:spPr>
          <a:xfrm>
            <a:off x="592094" y="3550509"/>
            <a:ext cx="11007811" cy="3080951"/>
          </a:xfrm>
        </p:spPr>
        <p:txBody>
          <a:bodyPr>
            <a:normAutofit/>
          </a:bodyPr>
          <a:lstStyle/>
          <a:p>
            <a:pPr algn="just"/>
            <a:r>
              <a:rPr lang="en-US" dirty="0"/>
              <a:t>Everyone is affected by stress and reacts to it in different ways. </a:t>
            </a:r>
          </a:p>
          <a:p>
            <a:pPr algn="just"/>
            <a:r>
              <a:rPr lang="en-US" dirty="0"/>
              <a:t>Stress is a way that our body responds to the demands made upon us by the environment, our relationships and our perceptions and interpretations of those demands. </a:t>
            </a:r>
          </a:p>
          <a:p>
            <a:pPr algn="just"/>
            <a:r>
              <a:rPr lang="en-US" dirty="0"/>
              <a:t>We all experience both “</a:t>
            </a:r>
            <a:r>
              <a:rPr lang="en-US" dirty="0">
                <a:solidFill>
                  <a:srgbClr val="FF0000"/>
                </a:solidFill>
              </a:rPr>
              <a:t>good stress</a:t>
            </a:r>
            <a:r>
              <a:rPr lang="en-US" dirty="0"/>
              <a:t>” and “</a:t>
            </a:r>
            <a:r>
              <a:rPr lang="en-US" dirty="0">
                <a:solidFill>
                  <a:srgbClr val="FF0000"/>
                </a:solidFill>
              </a:rPr>
              <a:t>bad stress</a:t>
            </a:r>
            <a:r>
              <a:rPr lang="en-US" dirty="0"/>
              <a:t>.” Good stress is that optimal amount of stress that results in our feeling energized and motivated to do our best work.</a:t>
            </a:r>
          </a:p>
        </p:txBody>
      </p:sp>
      <p:pic>
        <p:nvPicPr>
          <p:cNvPr id="20482" name="Picture 2" descr="http://www.umassmed.edu/PageFiles/63981/Business-Stress-Man-With-Text-Anxiety.jpg"/>
          <p:cNvPicPr>
            <a:picLocks noChangeAspect="1" noChangeArrowheads="1"/>
          </p:cNvPicPr>
          <p:nvPr/>
        </p:nvPicPr>
        <p:blipFill>
          <a:blip r:embed="rId2"/>
          <a:srcRect/>
          <a:stretch>
            <a:fillRect/>
          </a:stretch>
        </p:blipFill>
        <p:spPr bwMode="auto">
          <a:xfrm>
            <a:off x="8075805" y="226540"/>
            <a:ext cx="3778444" cy="3272056"/>
          </a:xfrm>
          <a:prstGeom prst="rect">
            <a:avLst/>
          </a:prstGeom>
          <a:noFill/>
        </p:spPr>
      </p:pic>
      <p:pic>
        <p:nvPicPr>
          <p:cNvPr id="4" name="Picture 3">
            <a:extLst>
              <a:ext uri="{FF2B5EF4-FFF2-40B4-BE49-F238E27FC236}">
                <a16:creationId xmlns:a16="http://schemas.microsoft.com/office/drawing/2014/main" id="{9772F478-53F6-4F9C-8EB8-FB449B33AC4B}"/>
              </a:ext>
            </a:extLst>
          </p:cNvPr>
          <p:cNvPicPr>
            <a:picLocks noChangeAspect="1"/>
          </p:cNvPicPr>
          <p:nvPr/>
        </p:nvPicPr>
        <p:blipFill>
          <a:blip r:embed="rId3"/>
          <a:stretch>
            <a:fillRect/>
          </a:stretch>
        </p:blipFill>
        <p:spPr>
          <a:xfrm>
            <a:off x="75943" y="199369"/>
            <a:ext cx="3202717" cy="32296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B1B7E-0D06-49D2-9EB8-8CE946A7AB7C}"/>
              </a:ext>
            </a:extLst>
          </p:cNvPr>
          <p:cNvSpPr>
            <a:spLocks noGrp="1"/>
          </p:cNvSpPr>
          <p:nvPr>
            <p:ph type="title"/>
          </p:nvPr>
        </p:nvSpPr>
        <p:spPr>
          <a:xfrm>
            <a:off x="2774092" y="472218"/>
            <a:ext cx="5315465" cy="615178"/>
          </a:xfrm>
          <a:solidFill>
            <a:schemeClr val="accent6">
              <a:lumMod val="75000"/>
            </a:schemeClr>
          </a:solidFill>
          <a:scene3d>
            <a:camera prst="orthographicFront"/>
            <a:lightRig rig="threePt" dir="t"/>
          </a:scene3d>
          <a:sp3d>
            <a:bevelT/>
          </a:sp3d>
        </p:spPr>
        <p:txBody>
          <a:bodyPr>
            <a:normAutofit fontScale="90000"/>
          </a:bodyPr>
          <a:lstStyle/>
          <a:p>
            <a:pPr algn="ctr"/>
            <a:r>
              <a:rPr lang="en-US" b="1" dirty="0"/>
              <a:t>SYMPTOMS OF STRESS</a:t>
            </a:r>
            <a:endParaRPr lang="en-IN" b="1" dirty="0"/>
          </a:p>
        </p:txBody>
      </p:sp>
      <p:sp>
        <p:nvSpPr>
          <p:cNvPr id="3" name="Content Placeholder 2">
            <a:extLst>
              <a:ext uri="{FF2B5EF4-FFF2-40B4-BE49-F238E27FC236}">
                <a16:creationId xmlns:a16="http://schemas.microsoft.com/office/drawing/2014/main" id="{8CA29F48-3225-483E-90CA-8351C84BD59F}"/>
              </a:ext>
            </a:extLst>
          </p:cNvPr>
          <p:cNvSpPr>
            <a:spLocks noGrp="1"/>
          </p:cNvSpPr>
          <p:nvPr>
            <p:ph idx="1"/>
          </p:nvPr>
        </p:nvSpPr>
        <p:spPr>
          <a:xfrm>
            <a:off x="780535" y="1392196"/>
            <a:ext cx="10515600" cy="5329880"/>
          </a:xfrm>
          <a:solidFill>
            <a:schemeClr val="accent4">
              <a:lumMod val="20000"/>
              <a:lumOff val="80000"/>
            </a:schemeClr>
          </a:solidFill>
          <a:scene3d>
            <a:camera prst="orthographicFront"/>
            <a:lightRig rig="threePt" dir="t"/>
          </a:scene3d>
          <a:sp3d>
            <a:bevelT/>
          </a:sp3d>
        </p:spPr>
        <p:txBody>
          <a:bodyPr>
            <a:normAutofit fontScale="70000" lnSpcReduction="20000"/>
          </a:bodyPr>
          <a:lstStyle/>
          <a:p>
            <a:r>
              <a:rPr lang="en-IN" b="1" dirty="0">
                <a:effectLst/>
                <a:latin typeface="Arial" panose="020B0604020202020204" pitchFamily="34" charset="0"/>
              </a:rPr>
              <a:t>Headaches, other aches and pains</a:t>
            </a:r>
          </a:p>
          <a:p>
            <a:r>
              <a:rPr lang="en-IN" b="1" dirty="0">
                <a:effectLst/>
                <a:latin typeface="Arial" panose="020B0604020202020204" pitchFamily="34" charset="0"/>
              </a:rPr>
              <a:t>Sleep disturbance, </a:t>
            </a:r>
          </a:p>
          <a:p>
            <a:r>
              <a:rPr lang="en-IN" b="1" dirty="0">
                <a:effectLst/>
                <a:latin typeface="Arial" panose="020B0604020202020204" pitchFamily="34" charset="0"/>
              </a:rPr>
              <a:t>Insomnia</a:t>
            </a:r>
          </a:p>
          <a:p>
            <a:r>
              <a:rPr lang="en-IN" b="1" dirty="0">
                <a:effectLst/>
                <a:latin typeface="Arial" panose="020B0604020202020204" pitchFamily="34" charset="0"/>
              </a:rPr>
              <a:t>Upset stomach, indigestion, diarrhoea</a:t>
            </a:r>
          </a:p>
          <a:p>
            <a:r>
              <a:rPr lang="en-IN" b="1" dirty="0">
                <a:effectLst/>
                <a:latin typeface="Arial" panose="020B0604020202020204" pitchFamily="34" charset="0"/>
              </a:rPr>
              <a:t>Anxiety</a:t>
            </a:r>
          </a:p>
          <a:p>
            <a:r>
              <a:rPr lang="en-IN" b="1" dirty="0">
                <a:effectLst/>
                <a:latin typeface="Arial" panose="020B0604020202020204" pitchFamily="34" charset="0"/>
              </a:rPr>
              <a:t>Anger, irritability</a:t>
            </a:r>
          </a:p>
          <a:p>
            <a:r>
              <a:rPr lang="en-IN" b="1" dirty="0">
                <a:effectLst/>
                <a:latin typeface="Arial" panose="020B0604020202020204" pitchFamily="34" charset="0"/>
              </a:rPr>
              <a:t>Depression</a:t>
            </a:r>
          </a:p>
          <a:p>
            <a:r>
              <a:rPr lang="en-IN" b="1" dirty="0">
                <a:effectLst/>
                <a:latin typeface="Arial" panose="020B0604020202020204" pitchFamily="34" charset="0"/>
              </a:rPr>
              <a:t>Fatigue</a:t>
            </a:r>
          </a:p>
          <a:p>
            <a:r>
              <a:rPr lang="en-IN" b="1" dirty="0">
                <a:effectLst/>
                <a:latin typeface="Arial" panose="020B0604020202020204" pitchFamily="34" charset="0"/>
              </a:rPr>
              <a:t>Feeling overwhelmed and out of control</a:t>
            </a:r>
          </a:p>
          <a:p>
            <a:r>
              <a:rPr lang="en-IN" b="1" dirty="0">
                <a:effectLst/>
                <a:latin typeface="Arial" panose="020B0604020202020204" pitchFamily="34" charset="0"/>
              </a:rPr>
              <a:t>Feeling moody, tearful</a:t>
            </a:r>
          </a:p>
          <a:p>
            <a:r>
              <a:rPr lang="en-IN" b="1" dirty="0">
                <a:effectLst/>
                <a:latin typeface="Arial" panose="020B0604020202020204" pitchFamily="34" charset="0"/>
              </a:rPr>
              <a:t>Difficulty concentrating</a:t>
            </a:r>
          </a:p>
          <a:p>
            <a:r>
              <a:rPr lang="en-IN" b="1" dirty="0">
                <a:effectLst/>
                <a:latin typeface="Arial" panose="020B0604020202020204" pitchFamily="34" charset="0"/>
              </a:rPr>
              <a:t>Low self-esteem, lack of confidence</a:t>
            </a:r>
          </a:p>
          <a:p>
            <a:r>
              <a:rPr lang="en-IN" b="1" dirty="0">
                <a:effectLst/>
                <a:latin typeface="Arial" panose="020B0604020202020204" pitchFamily="34" charset="0"/>
              </a:rPr>
              <a:t>High blood pressure</a:t>
            </a:r>
          </a:p>
          <a:p>
            <a:r>
              <a:rPr lang="en-IN" b="1" dirty="0">
                <a:effectLst/>
                <a:latin typeface="Arial" panose="020B0604020202020204" pitchFamily="34" charset="0"/>
              </a:rPr>
              <a:t>Weakened immune system</a:t>
            </a:r>
          </a:p>
          <a:p>
            <a:r>
              <a:rPr lang="en-IN" b="1" dirty="0">
                <a:effectLst/>
                <a:latin typeface="Arial" panose="020B0604020202020204" pitchFamily="34" charset="0"/>
              </a:rPr>
              <a:t>Heart disease</a:t>
            </a:r>
            <a:endParaRPr lang="en-IN" b="1" dirty="0"/>
          </a:p>
        </p:txBody>
      </p:sp>
      <p:pic>
        <p:nvPicPr>
          <p:cNvPr id="4" name="Picture 3">
            <a:extLst>
              <a:ext uri="{FF2B5EF4-FFF2-40B4-BE49-F238E27FC236}">
                <a16:creationId xmlns:a16="http://schemas.microsoft.com/office/drawing/2014/main" id="{EAF177B9-3BC6-426E-9AFE-CC4705C6E51E}"/>
              </a:ext>
            </a:extLst>
          </p:cNvPr>
          <p:cNvPicPr>
            <a:picLocks noChangeAspect="1"/>
          </p:cNvPicPr>
          <p:nvPr/>
        </p:nvPicPr>
        <p:blipFill>
          <a:blip r:embed="rId2"/>
          <a:stretch>
            <a:fillRect/>
          </a:stretch>
        </p:blipFill>
        <p:spPr>
          <a:xfrm>
            <a:off x="5955956" y="2413685"/>
            <a:ext cx="5170617" cy="3052119"/>
          </a:xfrm>
          <a:prstGeom prst="rect">
            <a:avLst/>
          </a:prstGeom>
        </p:spPr>
      </p:pic>
    </p:spTree>
    <p:extLst>
      <p:ext uri="{BB962C8B-B14F-4D97-AF65-F5344CB8AC3E}">
        <p14:creationId xmlns:p14="http://schemas.microsoft.com/office/powerpoint/2010/main" val="147044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567" y="881450"/>
            <a:ext cx="11730681" cy="5976550"/>
          </a:xfrm>
          <a:solidFill>
            <a:schemeClr val="accent4">
              <a:lumMod val="20000"/>
              <a:lumOff val="80000"/>
            </a:schemeClr>
          </a:solidFill>
          <a:scene3d>
            <a:camera prst="orthographicFront"/>
            <a:lightRig rig="threePt" dir="t"/>
          </a:scene3d>
          <a:sp3d>
            <a:bevelT/>
          </a:sp3d>
        </p:spPr>
        <p:txBody>
          <a:bodyPr>
            <a:normAutofit fontScale="92500"/>
          </a:bodyPr>
          <a:lstStyle/>
          <a:p>
            <a:pPr marL="0" lvl="0" indent="0">
              <a:buNone/>
            </a:pPr>
            <a:r>
              <a:rPr lang="en-US" b="1" dirty="0">
                <a:solidFill>
                  <a:srgbClr val="FF0000"/>
                </a:solidFill>
              </a:rPr>
              <a:t>Stress at Home</a:t>
            </a:r>
            <a:endParaRPr lang="en-US" sz="3600" b="1" dirty="0">
              <a:solidFill>
                <a:srgbClr val="FF0000"/>
              </a:solidFill>
            </a:endParaRPr>
          </a:p>
          <a:p>
            <a:pPr lvl="1"/>
            <a:r>
              <a:rPr lang="en-US" b="1" dirty="0"/>
              <a:t>Death of spouse, family, near relative or friend.</a:t>
            </a:r>
          </a:p>
          <a:p>
            <a:pPr lvl="1"/>
            <a:r>
              <a:rPr lang="en-US" b="1" dirty="0"/>
              <a:t>Injury or illness of any family member.</a:t>
            </a:r>
          </a:p>
          <a:p>
            <a:pPr lvl="1"/>
            <a:r>
              <a:rPr lang="en-US" b="1" dirty="0"/>
              <a:t>Marriage of self or son or daughter or brother or sister.</a:t>
            </a:r>
          </a:p>
          <a:p>
            <a:pPr lvl="1"/>
            <a:r>
              <a:rPr lang="en-US" b="1" dirty="0"/>
              <a:t>Separation or divorce from partner.</a:t>
            </a:r>
          </a:p>
          <a:p>
            <a:pPr lvl="1"/>
            <a:r>
              <a:rPr lang="en-US" b="1" dirty="0"/>
              <a:t>Pregnancy or birth of a new baby.</a:t>
            </a:r>
          </a:p>
          <a:p>
            <a:pPr lvl="1"/>
            <a:r>
              <a:rPr lang="en-US" b="1" dirty="0"/>
              <a:t>Children's behavior or disobedience.</a:t>
            </a:r>
          </a:p>
          <a:p>
            <a:pPr lvl="1"/>
            <a:r>
              <a:rPr lang="en-US" b="1" dirty="0"/>
              <a:t>Children's educational performance.</a:t>
            </a:r>
          </a:p>
          <a:p>
            <a:pPr lvl="1"/>
            <a:r>
              <a:rPr lang="en-US" b="1" dirty="0"/>
              <a:t>Hyperactive children.</a:t>
            </a:r>
          </a:p>
          <a:p>
            <a:pPr lvl="1"/>
            <a:r>
              <a:rPr lang="en-US" b="1" dirty="0"/>
              <a:t>Sexual molestation.</a:t>
            </a:r>
          </a:p>
          <a:p>
            <a:pPr lvl="1"/>
            <a:r>
              <a:rPr lang="en-US" b="1" dirty="0"/>
              <a:t>Argument or heated conversations with spouse, family members or friends or neighbors.</a:t>
            </a:r>
          </a:p>
          <a:p>
            <a:pPr lvl="1"/>
            <a:r>
              <a:rPr lang="en-US" b="1" dirty="0"/>
              <a:t>Not sufficient money to meet out daily expenses or unexpected expenditure.</a:t>
            </a:r>
          </a:p>
          <a:p>
            <a:pPr lvl="1"/>
            <a:r>
              <a:rPr lang="en-US" b="1" dirty="0"/>
              <a:t>Not sufficient money to raise your standard of living.</a:t>
            </a:r>
          </a:p>
          <a:p>
            <a:pPr lvl="1"/>
            <a:r>
              <a:rPr lang="en-US" b="1" dirty="0"/>
              <a:t>Loss of money in burglary, pick-pocketed or share market.</a:t>
            </a:r>
          </a:p>
          <a:p>
            <a:pPr lvl="1"/>
            <a:r>
              <a:rPr lang="en-US" b="1" dirty="0"/>
              <a:t>Moving house.</a:t>
            </a:r>
          </a:p>
          <a:p>
            <a:pPr lvl="1"/>
            <a:r>
              <a:rPr lang="en-US" b="1" dirty="0"/>
              <a:t>Change of place or change of city or change of country.</a:t>
            </a:r>
          </a:p>
        </p:txBody>
      </p:sp>
      <p:sp>
        <p:nvSpPr>
          <p:cNvPr id="4" name="TextBox 3">
            <a:extLst>
              <a:ext uri="{FF2B5EF4-FFF2-40B4-BE49-F238E27FC236}">
                <a16:creationId xmlns:a16="http://schemas.microsoft.com/office/drawing/2014/main" id="{EAFE7B9A-3295-4415-A01D-6BF8D8A2DDFC}"/>
              </a:ext>
            </a:extLst>
          </p:cNvPr>
          <p:cNvSpPr txBox="1"/>
          <p:nvPr/>
        </p:nvSpPr>
        <p:spPr>
          <a:xfrm>
            <a:off x="3548448" y="100448"/>
            <a:ext cx="5356654" cy="769441"/>
          </a:xfrm>
          <a:prstGeom prst="rect">
            <a:avLst/>
          </a:prstGeom>
          <a:solidFill>
            <a:schemeClr val="accent6">
              <a:lumMod val="75000"/>
            </a:schemeClr>
          </a:solidFill>
          <a:scene3d>
            <a:camera prst="orthographicFront"/>
            <a:lightRig rig="threePt" dir="t"/>
          </a:scene3d>
          <a:sp3d>
            <a:bevelT/>
          </a:sp3d>
        </p:spPr>
        <p:txBody>
          <a:bodyPr wrap="square">
            <a:spAutoFit/>
          </a:bodyPr>
          <a:lstStyle/>
          <a:p>
            <a:pPr>
              <a:buNone/>
            </a:pPr>
            <a:r>
              <a:rPr lang="en-US" sz="4400" b="1" dirty="0"/>
              <a:t>CAUSES OF STRESS</a:t>
            </a:r>
            <a:endParaRPr lang="en-US" sz="4400" dirty="0"/>
          </a:p>
        </p:txBody>
      </p:sp>
      <p:pic>
        <p:nvPicPr>
          <p:cNvPr id="2" name="Picture 1">
            <a:extLst>
              <a:ext uri="{FF2B5EF4-FFF2-40B4-BE49-F238E27FC236}">
                <a16:creationId xmlns:a16="http://schemas.microsoft.com/office/drawing/2014/main" id="{24FD93C3-8897-452F-B429-DEF4B55528C4}"/>
              </a:ext>
            </a:extLst>
          </p:cNvPr>
          <p:cNvPicPr>
            <a:picLocks noChangeAspect="1"/>
          </p:cNvPicPr>
          <p:nvPr/>
        </p:nvPicPr>
        <p:blipFill>
          <a:blip r:embed="rId2"/>
          <a:stretch>
            <a:fillRect/>
          </a:stretch>
        </p:blipFill>
        <p:spPr>
          <a:xfrm>
            <a:off x="7322151" y="1264508"/>
            <a:ext cx="4286250" cy="2895600"/>
          </a:xfrm>
          <a:prstGeom prst="rect">
            <a:avLst/>
          </a:prstGeom>
        </p:spPr>
      </p:pic>
    </p:spTree>
    <p:extLst>
      <p:ext uri="{BB962C8B-B14F-4D97-AF65-F5344CB8AC3E}">
        <p14:creationId xmlns:p14="http://schemas.microsoft.com/office/powerpoint/2010/main" val="1890458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766" y="0"/>
            <a:ext cx="11572104" cy="6629400"/>
          </a:xfrm>
          <a:solidFill>
            <a:schemeClr val="accent4">
              <a:lumMod val="20000"/>
              <a:lumOff val="80000"/>
            </a:schemeClr>
          </a:solidFill>
          <a:scene3d>
            <a:camera prst="orthographicFront"/>
            <a:lightRig rig="threePt" dir="t"/>
          </a:scene3d>
          <a:sp3d>
            <a:bevelT/>
          </a:sp3d>
        </p:spPr>
        <p:txBody>
          <a:bodyPr>
            <a:noAutofit/>
          </a:bodyPr>
          <a:lstStyle/>
          <a:p>
            <a:pPr marL="0" lvl="0" indent="0">
              <a:buNone/>
            </a:pPr>
            <a:r>
              <a:rPr lang="en-US" sz="2200" b="1" dirty="0">
                <a:solidFill>
                  <a:srgbClr val="FF0000"/>
                </a:solidFill>
              </a:rPr>
              <a:t>Stress at Work</a:t>
            </a:r>
          </a:p>
          <a:p>
            <a:pPr lvl="1"/>
            <a:r>
              <a:rPr lang="en-US" sz="2200" b="1" dirty="0"/>
              <a:t>To meet out the demands of the job.</a:t>
            </a:r>
          </a:p>
          <a:p>
            <a:pPr lvl="1"/>
            <a:r>
              <a:rPr lang="en-US" sz="2200" b="1" dirty="0"/>
              <a:t>Your relationship with colleagues.</a:t>
            </a:r>
          </a:p>
          <a:p>
            <a:pPr lvl="1"/>
            <a:r>
              <a:rPr lang="en-US" sz="2200" b="1" dirty="0"/>
              <a:t>To control staff under you.</a:t>
            </a:r>
          </a:p>
          <a:p>
            <a:pPr lvl="1"/>
            <a:r>
              <a:rPr lang="en-US" sz="2200" b="1" dirty="0"/>
              <a:t>To train your staff and take work from them.</a:t>
            </a:r>
          </a:p>
          <a:p>
            <a:pPr lvl="1"/>
            <a:r>
              <a:rPr lang="en-US" sz="2200" b="1" dirty="0"/>
              <a:t>Support you receive from your boss, colleagues and juniors.</a:t>
            </a:r>
          </a:p>
          <a:p>
            <a:pPr lvl="1"/>
            <a:r>
              <a:rPr lang="en-US" sz="2200" b="1" dirty="0"/>
              <a:t>Excessive work pressure.</a:t>
            </a:r>
          </a:p>
          <a:p>
            <a:pPr lvl="1"/>
            <a:r>
              <a:rPr lang="en-US" sz="2200" b="1" dirty="0"/>
              <a:t>To meet out deadlines.</a:t>
            </a:r>
          </a:p>
          <a:p>
            <a:pPr lvl="1"/>
            <a:r>
              <a:rPr lang="en-US" sz="2200" b="1" dirty="0"/>
              <a:t>To give new results.</a:t>
            </a:r>
          </a:p>
          <a:p>
            <a:pPr lvl="1"/>
            <a:r>
              <a:rPr lang="en-US" sz="2200" b="1" dirty="0"/>
              <a:t>To produce new publications if you are in research area.</a:t>
            </a:r>
          </a:p>
          <a:p>
            <a:pPr lvl="1"/>
            <a:r>
              <a:rPr lang="en-US" sz="2200" b="1" dirty="0"/>
              <a:t>Working overtime and on holidays.</a:t>
            </a:r>
          </a:p>
          <a:p>
            <a:pPr lvl="1"/>
            <a:r>
              <a:rPr lang="en-US" sz="2200" b="1" dirty="0"/>
              <a:t>New work hours.</a:t>
            </a:r>
          </a:p>
          <a:p>
            <a:pPr lvl="1"/>
            <a:r>
              <a:rPr lang="en-US" sz="2200" b="1" dirty="0"/>
              <a:t>Promotion or you have not been promoted or your junior has superseded you.</a:t>
            </a:r>
          </a:p>
          <a:p>
            <a:pPr lvl="1"/>
            <a:r>
              <a:rPr lang="en-US" sz="2200" b="1" dirty="0"/>
              <a:t>Argument or heated conversations with co-workers or boss.</a:t>
            </a:r>
          </a:p>
          <a:p>
            <a:pPr lvl="1"/>
            <a:r>
              <a:rPr lang="en-US" sz="2200" b="1" dirty="0"/>
              <a:t>Change of job.</a:t>
            </a:r>
          </a:p>
          <a:p>
            <a:pPr lvl="1"/>
            <a:r>
              <a:rPr lang="en-US" sz="2200" b="1" dirty="0"/>
              <a:t>Work against will.</a:t>
            </a:r>
          </a:p>
          <a:p>
            <a:pPr lvl="1"/>
            <a:r>
              <a:rPr lang="en-US" sz="2200" b="1" dirty="0"/>
              <a:t>Harassment.</a:t>
            </a:r>
          </a:p>
          <a:p>
            <a:pPr lvl="1"/>
            <a:r>
              <a:rPr lang="en-US" sz="2200" b="1" dirty="0"/>
              <a:t>Sexual molestation.</a:t>
            </a:r>
          </a:p>
        </p:txBody>
      </p:sp>
      <p:pic>
        <p:nvPicPr>
          <p:cNvPr id="2" name="Picture 1">
            <a:extLst>
              <a:ext uri="{FF2B5EF4-FFF2-40B4-BE49-F238E27FC236}">
                <a16:creationId xmlns:a16="http://schemas.microsoft.com/office/drawing/2014/main" id="{20F09E81-6DE3-47DC-9450-09D7AA899FD0}"/>
              </a:ext>
            </a:extLst>
          </p:cNvPr>
          <p:cNvPicPr>
            <a:picLocks noChangeAspect="1"/>
          </p:cNvPicPr>
          <p:nvPr/>
        </p:nvPicPr>
        <p:blipFill>
          <a:blip r:embed="rId2"/>
          <a:stretch>
            <a:fillRect/>
          </a:stretch>
        </p:blipFill>
        <p:spPr>
          <a:xfrm>
            <a:off x="7934623" y="186770"/>
            <a:ext cx="3684466" cy="2632630"/>
          </a:xfrm>
          <a:prstGeom prst="rect">
            <a:avLst/>
          </a:prstGeom>
        </p:spPr>
      </p:pic>
    </p:spTree>
    <p:extLst>
      <p:ext uri="{BB962C8B-B14F-4D97-AF65-F5344CB8AC3E}">
        <p14:creationId xmlns:p14="http://schemas.microsoft.com/office/powerpoint/2010/main" val="1175333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571FE3-9D1B-487D-9D20-F139010F9F3C}"/>
              </a:ext>
            </a:extLst>
          </p:cNvPr>
          <p:cNvSpPr>
            <a:spLocks noGrp="1"/>
          </p:cNvSpPr>
          <p:nvPr>
            <p:ph idx="1"/>
          </p:nvPr>
        </p:nvSpPr>
        <p:spPr>
          <a:xfrm>
            <a:off x="1283044" y="408245"/>
            <a:ext cx="9335530" cy="6041510"/>
          </a:xfrm>
          <a:solidFill>
            <a:schemeClr val="accent4">
              <a:lumMod val="20000"/>
              <a:lumOff val="80000"/>
            </a:schemeClr>
          </a:solidFill>
          <a:scene3d>
            <a:camera prst="orthographicFront"/>
            <a:lightRig rig="threePt" dir="t"/>
          </a:scene3d>
          <a:sp3d>
            <a:bevelT/>
          </a:sp3d>
        </p:spPr>
        <p:txBody>
          <a:bodyPr/>
          <a:lstStyle/>
          <a:p>
            <a:pPr marL="0" lvl="0" indent="0">
              <a:buNone/>
            </a:pPr>
            <a:r>
              <a:rPr lang="en-US" sz="2200" b="1" dirty="0">
                <a:solidFill>
                  <a:srgbClr val="FF0000"/>
                </a:solidFill>
              </a:rPr>
              <a:t>Other Causes of Stress</a:t>
            </a:r>
          </a:p>
          <a:p>
            <a:pPr lvl="1"/>
            <a:r>
              <a:rPr lang="en-US" sz="2200" b="1" dirty="0"/>
              <a:t>Fear, intermittent or continuous.</a:t>
            </a:r>
          </a:p>
          <a:p>
            <a:pPr lvl="1"/>
            <a:r>
              <a:rPr lang="en-US" sz="2200" b="1" dirty="0"/>
              <a:t>Threats: physical threats, social threats, financial threat, other threats.</a:t>
            </a:r>
          </a:p>
          <a:p>
            <a:pPr lvl="1"/>
            <a:r>
              <a:rPr lang="en-US" sz="2200" b="1" dirty="0"/>
              <a:t>Uncertainty.</a:t>
            </a:r>
          </a:p>
          <a:p>
            <a:pPr lvl="1"/>
            <a:r>
              <a:rPr lang="en-US" sz="2200" b="1" dirty="0"/>
              <a:t>Lack of sleep.</a:t>
            </a:r>
          </a:p>
          <a:p>
            <a:pPr lvl="1"/>
            <a:r>
              <a:rPr lang="en-US" sz="2200" b="1" dirty="0"/>
              <a:t>Somebody misunderstands you.</a:t>
            </a:r>
          </a:p>
          <a:p>
            <a:pPr lvl="1"/>
            <a:r>
              <a:rPr lang="en-US" sz="2200" b="1" dirty="0"/>
              <a:t>Setback to your position in society.</a:t>
            </a:r>
          </a:p>
          <a:p>
            <a:endParaRPr lang="en-IN" b="1" dirty="0"/>
          </a:p>
        </p:txBody>
      </p:sp>
      <p:pic>
        <p:nvPicPr>
          <p:cNvPr id="4" name="Picture 3">
            <a:extLst>
              <a:ext uri="{FF2B5EF4-FFF2-40B4-BE49-F238E27FC236}">
                <a16:creationId xmlns:a16="http://schemas.microsoft.com/office/drawing/2014/main" id="{B20B30E5-1ABD-4561-9D3D-64575553B9B8}"/>
              </a:ext>
            </a:extLst>
          </p:cNvPr>
          <p:cNvPicPr>
            <a:picLocks noChangeAspect="1"/>
          </p:cNvPicPr>
          <p:nvPr/>
        </p:nvPicPr>
        <p:blipFill>
          <a:blip r:embed="rId2"/>
          <a:stretch>
            <a:fillRect/>
          </a:stretch>
        </p:blipFill>
        <p:spPr>
          <a:xfrm>
            <a:off x="1880611" y="3536156"/>
            <a:ext cx="3883489" cy="2310584"/>
          </a:xfrm>
          <a:prstGeom prst="rect">
            <a:avLst/>
          </a:prstGeom>
        </p:spPr>
      </p:pic>
      <p:pic>
        <p:nvPicPr>
          <p:cNvPr id="5" name="Picture 4">
            <a:extLst>
              <a:ext uri="{FF2B5EF4-FFF2-40B4-BE49-F238E27FC236}">
                <a16:creationId xmlns:a16="http://schemas.microsoft.com/office/drawing/2014/main" id="{EC24D94E-72C1-45E4-B919-07BAED6E935F}"/>
              </a:ext>
            </a:extLst>
          </p:cNvPr>
          <p:cNvPicPr>
            <a:picLocks noChangeAspect="1"/>
          </p:cNvPicPr>
          <p:nvPr/>
        </p:nvPicPr>
        <p:blipFill>
          <a:blip r:embed="rId3"/>
          <a:stretch>
            <a:fillRect/>
          </a:stretch>
        </p:blipFill>
        <p:spPr>
          <a:xfrm>
            <a:off x="6649992" y="3536156"/>
            <a:ext cx="3595302" cy="2310584"/>
          </a:xfrm>
          <a:prstGeom prst="rect">
            <a:avLst/>
          </a:prstGeom>
        </p:spPr>
      </p:pic>
    </p:spTree>
    <p:extLst>
      <p:ext uri="{BB962C8B-B14F-4D97-AF65-F5344CB8AC3E}">
        <p14:creationId xmlns:p14="http://schemas.microsoft.com/office/powerpoint/2010/main" val="368729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E2A49-939E-405E-9ADF-EF866484C0AE}"/>
              </a:ext>
            </a:extLst>
          </p:cNvPr>
          <p:cNvSpPr>
            <a:spLocks noGrp="1"/>
          </p:cNvSpPr>
          <p:nvPr>
            <p:ph type="title"/>
          </p:nvPr>
        </p:nvSpPr>
        <p:spPr>
          <a:xfrm>
            <a:off x="2549610" y="440725"/>
            <a:ext cx="5735595" cy="755221"/>
          </a:xfrm>
          <a:solidFill>
            <a:schemeClr val="accent6">
              <a:lumMod val="75000"/>
            </a:schemeClr>
          </a:solidFill>
          <a:scene3d>
            <a:camera prst="orthographicFront"/>
            <a:lightRig rig="threePt" dir="t"/>
          </a:scene3d>
          <a:sp3d>
            <a:bevelT/>
          </a:sp3d>
        </p:spPr>
        <p:txBody>
          <a:bodyPr/>
          <a:lstStyle/>
          <a:p>
            <a:r>
              <a:rPr lang="en-US" b="1" dirty="0"/>
              <a:t>GOOD AND BAD STRESS</a:t>
            </a:r>
            <a:endParaRPr lang="en-IN" b="1" dirty="0"/>
          </a:p>
        </p:txBody>
      </p:sp>
      <p:sp>
        <p:nvSpPr>
          <p:cNvPr id="3" name="Content Placeholder 2">
            <a:extLst>
              <a:ext uri="{FF2B5EF4-FFF2-40B4-BE49-F238E27FC236}">
                <a16:creationId xmlns:a16="http://schemas.microsoft.com/office/drawing/2014/main" id="{57CD01A7-5E74-48B5-8595-EDEA1154C18C}"/>
              </a:ext>
            </a:extLst>
          </p:cNvPr>
          <p:cNvSpPr>
            <a:spLocks noGrp="1"/>
          </p:cNvSpPr>
          <p:nvPr>
            <p:ph idx="1"/>
          </p:nvPr>
        </p:nvSpPr>
        <p:spPr>
          <a:xfrm>
            <a:off x="98854" y="1620957"/>
            <a:ext cx="5626443" cy="4821031"/>
          </a:xfrm>
          <a:solidFill>
            <a:schemeClr val="accent4">
              <a:lumMod val="20000"/>
              <a:lumOff val="80000"/>
            </a:schemeClr>
          </a:solidFill>
          <a:scene3d>
            <a:camera prst="orthographicFront"/>
            <a:lightRig rig="threePt" dir="t"/>
          </a:scene3d>
          <a:sp3d>
            <a:bevelT/>
          </a:sp3d>
        </p:spPr>
        <p:txBody>
          <a:bodyPr>
            <a:normAutofit fontScale="85000" lnSpcReduction="20000"/>
          </a:bodyPr>
          <a:lstStyle/>
          <a:p>
            <a:pPr marL="0" indent="0">
              <a:buNone/>
            </a:pPr>
            <a:r>
              <a:rPr lang="en-US" b="1" dirty="0">
                <a:solidFill>
                  <a:srgbClr val="FF0000"/>
                </a:solidFill>
              </a:rPr>
              <a:t>GOOD STRESS:</a:t>
            </a:r>
          </a:p>
          <a:p>
            <a:pPr marL="0" indent="0">
              <a:buNone/>
            </a:pPr>
            <a:r>
              <a:rPr lang="en-US" dirty="0"/>
              <a:t>	The type of </a:t>
            </a:r>
            <a:r>
              <a:rPr lang="en-US" b="1" dirty="0"/>
              <a:t>stress</a:t>
            </a:r>
            <a:r>
              <a:rPr lang="en-US" dirty="0"/>
              <a:t> we feel when we are excited. Our pulse quickens and our hormones surge, but there is no threat or fear. We feel this type of </a:t>
            </a:r>
            <a:r>
              <a:rPr lang="en-US" b="1" dirty="0"/>
              <a:t>stress</a:t>
            </a:r>
            <a:r>
              <a:rPr lang="en-US" dirty="0"/>
              <a:t> when we ride a roller coaster, compete for a promotion, or go on a first date.</a:t>
            </a:r>
          </a:p>
          <a:p>
            <a:r>
              <a:rPr lang="en-US" b="1" dirty="0">
                <a:solidFill>
                  <a:srgbClr val="7030A0"/>
                </a:solidFill>
              </a:rPr>
              <a:t>Examples of positive personal stressors include:</a:t>
            </a:r>
            <a:endParaRPr lang="en-US" dirty="0">
              <a:solidFill>
                <a:srgbClr val="7030A0"/>
              </a:solidFill>
            </a:endParaRPr>
          </a:p>
          <a:p>
            <a:pPr>
              <a:buFont typeface="Arial" panose="020B0604020202020204" pitchFamily="34" charset="0"/>
              <a:buChar char="•"/>
            </a:pPr>
            <a:r>
              <a:rPr lang="en-US" dirty="0"/>
              <a:t>Receiving a promotion or raise at work.</a:t>
            </a:r>
          </a:p>
          <a:p>
            <a:pPr>
              <a:buFont typeface="Arial" panose="020B0604020202020204" pitchFamily="34" charset="0"/>
              <a:buChar char="•"/>
            </a:pPr>
            <a:r>
              <a:rPr lang="en-US" dirty="0"/>
              <a:t>Starting a new job.</a:t>
            </a:r>
          </a:p>
          <a:p>
            <a:pPr>
              <a:buFont typeface="Arial" panose="020B0604020202020204" pitchFamily="34" charset="0"/>
              <a:buChar char="•"/>
            </a:pPr>
            <a:r>
              <a:rPr lang="en-US" dirty="0"/>
              <a:t>Marriage.</a:t>
            </a:r>
          </a:p>
          <a:p>
            <a:pPr>
              <a:buFont typeface="Arial" panose="020B0604020202020204" pitchFamily="34" charset="0"/>
              <a:buChar char="•"/>
            </a:pPr>
            <a:r>
              <a:rPr lang="en-US" dirty="0"/>
              <a:t>Buying a home.</a:t>
            </a:r>
          </a:p>
          <a:p>
            <a:pPr>
              <a:buFont typeface="Arial" panose="020B0604020202020204" pitchFamily="34" charset="0"/>
              <a:buChar char="•"/>
            </a:pPr>
            <a:r>
              <a:rPr lang="en-US" dirty="0"/>
              <a:t>Having a child.</a:t>
            </a:r>
          </a:p>
        </p:txBody>
      </p:sp>
      <p:sp>
        <p:nvSpPr>
          <p:cNvPr id="5" name="TextBox 4">
            <a:extLst>
              <a:ext uri="{FF2B5EF4-FFF2-40B4-BE49-F238E27FC236}">
                <a16:creationId xmlns:a16="http://schemas.microsoft.com/office/drawing/2014/main" id="{8EC373A2-93B7-4FE9-BFD1-377564013311}"/>
              </a:ext>
            </a:extLst>
          </p:cNvPr>
          <p:cNvSpPr txBox="1"/>
          <p:nvPr/>
        </p:nvSpPr>
        <p:spPr>
          <a:xfrm>
            <a:off x="5997147" y="1620958"/>
            <a:ext cx="5873578" cy="4893647"/>
          </a:xfrm>
          <a:prstGeom prst="rect">
            <a:avLst/>
          </a:prstGeom>
          <a:solidFill>
            <a:schemeClr val="accent4">
              <a:lumMod val="20000"/>
              <a:lumOff val="80000"/>
            </a:schemeClr>
          </a:solidFill>
          <a:scene3d>
            <a:camera prst="orthographicFront"/>
            <a:lightRig rig="threePt" dir="t"/>
          </a:scene3d>
          <a:sp3d>
            <a:bevelT/>
          </a:sp3d>
        </p:spPr>
        <p:txBody>
          <a:bodyPr wrap="square">
            <a:spAutoFit/>
          </a:bodyPr>
          <a:lstStyle/>
          <a:p>
            <a:r>
              <a:rPr lang="en-US" sz="2400" b="1" dirty="0">
                <a:solidFill>
                  <a:srgbClr val="FF0000"/>
                </a:solidFill>
              </a:rPr>
              <a:t>BAD STRESS:</a:t>
            </a:r>
          </a:p>
          <a:p>
            <a:pPr marL="0" indent="0">
              <a:buNone/>
            </a:pPr>
            <a:r>
              <a:rPr lang="en-US" sz="2400" b="1" dirty="0"/>
              <a:t>Bad stress</a:t>
            </a:r>
            <a:r>
              <a:rPr lang="en-US" sz="2400" dirty="0"/>
              <a:t> is also </a:t>
            </a:r>
            <a:r>
              <a:rPr lang="en-US" sz="2400" b="1" dirty="0"/>
              <a:t>known as</a:t>
            </a:r>
            <a:r>
              <a:rPr lang="en-US" sz="2400" dirty="0"/>
              <a:t> Distress (</a:t>
            </a:r>
            <a:r>
              <a:rPr lang="en-US" sz="2400" b="1" dirty="0"/>
              <a:t>Negative Stress</a:t>
            </a:r>
            <a:r>
              <a:rPr lang="en-US" sz="2400" dirty="0"/>
              <a:t>). Is the </a:t>
            </a:r>
            <a:r>
              <a:rPr lang="en-US" sz="2400" b="1" dirty="0"/>
              <a:t>stress</a:t>
            </a:r>
            <a:r>
              <a:rPr lang="en-US" sz="2400" dirty="0"/>
              <a:t> that your body goes through when it is over work.</a:t>
            </a:r>
          </a:p>
          <a:p>
            <a:r>
              <a:rPr lang="en-US" sz="2400" b="1" dirty="0">
                <a:solidFill>
                  <a:srgbClr val="7030A0"/>
                </a:solidFill>
              </a:rPr>
              <a:t>Examples of negative personal stressors include</a:t>
            </a:r>
            <a:r>
              <a:rPr lang="en-US" sz="2400" b="1" dirty="0"/>
              <a:t>:</a:t>
            </a:r>
            <a:endParaRPr lang="en-US" sz="2400" dirty="0"/>
          </a:p>
          <a:p>
            <a:pPr>
              <a:buFont typeface="Arial" panose="020B0604020202020204" pitchFamily="34" charset="0"/>
              <a:buChar char="•"/>
            </a:pPr>
            <a:r>
              <a:rPr lang="en-US" sz="2400" dirty="0"/>
              <a:t>The death of a spouse.</a:t>
            </a:r>
          </a:p>
          <a:p>
            <a:pPr>
              <a:buFont typeface="Arial" panose="020B0604020202020204" pitchFamily="34" charset="0"/>
              <a:buChar char="•"/>
            </a:pPr>
            <a:r>
              <a:rPr lang="en-US" sz="2400" dirty="0"/>
              <a:t>Filing for divorce.</a:t>
            </a:r>
          </a:p>
          <a:p>
            <a:pPr>
              <a:buFont typeface="Arial" panose="020B0604020202020204" pitchFamily="34" charset="0"/>
              <a:buChar char="•"/>
            </a:pPr>
            <a:r>
              <a:rPr lang="en-US" sz="2400" dirty="0"/>
              <a:t>Losing contact with loved ones.</a:t>
            </a:r>
          </a:p>
          <a:p>
            <a:pPr>
              <a:buFont typeface="Arial" panose="020B0604020202020204" pitchFamily="34" charset="0"/>
              <a:buChar char="•"/>
            </a:pPr>
            <a:r>
              <a:rPr lang="en-US" sz="2400" dirty="0"/>
              <a:t>The death of a family member.</a:t>
            </a:r>
          </a:p>
          <a:p>
            <a:pPr>
              <a:buFont typeface="Arial" panose="020B0604020202020204" pitchFamily="34" charset="0"/>
              <a:buChar char="•"/>
            </a:pPr>
            <a:r>
              <a:rPr lang="en-US" sz="2400" dirty="0"/>
              <a:t>Hospitalization (oneself or a family member)</a:t>
            </a:r>
          </a:p>
          <a:p>
            <a:pPr>
              <a:buFont typeface="Arial" panose="020B0604020202020204" pitchFamily="34" charset="0"/>
              <a:buChar char="•"/>
            </a:pPr>
            <a:r>
              <a:rPr lang="en-US" sz="2400" dirty="0"/>
              <a:t>Injury or illness (oneself or a family member)</a:t>
            </a:r>
          </a:p>
          <a:p>
            <a:pPr>
              <a:buFont typeface="Arial" panose="020B0604020202020204" pitchFamily="34" charset="0"/>
              <a:buChar char="•"/>
            </a:pPr>
            <a:r>
              <a:rPr lang="en-US" sz="2400" dirty="0"/>
              <a:t>Being abused or neglected.</a:t>
            </a:r>
          </a:p>
        </p:txBody>
      </p:sp>
    </p:spTree>
    <p:extLst>
      <p:ext uri="{BB962C8B-B14F-4D97-AF65-F5344CB8AC3E}">
        <p14:creationId xmlns:p14="http://schemas.microsoft.com/office/powerpoint/2010/main" val="17268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876" y="356888"/>
            <a:ext cx="3980935" cy="705794"/>
          </a:xfrm>
          <a:solidFill>
            <a:schemeClr val="accent6">
              <a:lumMod val="75000"/>
            </a:schemeClr>
          </a:solidFill>
          <a:scene3d>
            <a:camera prst="orthographicFront"/>
            <a:lightRig rig="threePt" dir="t"/>
          </a:scene3d>
          <a:sp3d>
            <a:bevelT/>
          </a:sp3d>
        </p:spPr>
        <p:txBody>
          <a:bodyPr>
            <a:normAutofit/>
          </a:bodyPr>
          <a:lstStyle/>
          <a:p>
            <a:r>
              <a:rPr lang="en-US" b="1" dirty="0"/>
              <a:t> Types of Stress</a:t>
            </a:r>
            <a:endParaRPr lang="en-US" dirty="0"/>
          </a:p>
        </p:txBody>
      </p:sp>
      <p:sp>
        <p:nvSpPr>
          <p:cNvPr id="3" name="Content Placeholder 2"/>
          <p:cNvSpPr>
            <a:spLocks noGrp="1"/>
          </p:cNvSpPr>
          <p:nvPr>
            <p:ph idx="1"/>
          </p:nvPr>
        </p:nvSpPr>
        <p:spPr>
          <a:xfrm>
            <a:off x="185352" y="1301579"/>
            <a:ext cx="11821296" cy="5395784"/>
          </a:xfrm>
          <a:solidFill>
            <a:schemeClr val="accent4">
              <a:lumMod val="20000"/>
              <a:lumOff val="80000"/>
            </a:schemeClr>
          </a:solidFill>
          <a:scene3d>
            <a:camera prst="orthographicFront"/>
            <a:lightRig rig="threePt" dir="t"/>
          </a:scene3d>
          <a:sp3d>
            <a:bevelT/>
          </a:sp3d>
        </p:spPr>
        <p:txBody>
          <a:bodyPr>
            <a:normAutofit/>
          </a:bodyPr>
          <a:lstStyle/>
          <a:p>
            <a:pPr marL="0" indent="0" algn="just">
              <a:buNone/>
            </a:pPr>
            <a:r>
              <a:rPr lang="en-US" b="1" dirty="0"/>
              <a:t>Three types of stress may be distinguished: </a:t>
            </a:r>
          </a:p>
          <a:p>
            <a:pPr marL="0" lvl="0" indent="0" algn="just">
              <a:buNone/>
            </a:pPr>
            <a:r>
              <a:rPr lang="en-US" b="1" dirty="0">
                <a:solidFill>
                  <a:srgbClr val="FF0000"/>
                </a:solidFill>
              </a:rPr>
              <a:t>1. Acute stress</a:t>
            </a:r>
          </a:p>
          <a:p>
            <a:pPr algn="just"/>
            <a:r>
              <a:rPr lang="en-US" b="1" dirty="0">
                <a:solidFill>
                  <a:srgbClr val="7030A0"/>
                </a:solidFill>
              </a:rPr>
              <a:t>Acute stress is usually for short time </a:t>
            </a:r>
            <a:r>
              <a:rPr lang="en-US" b="1" dirty="0"/>
              <a:t>and may be due to work pressure, meeting deadlines pressure or minor accident, over exertion, increased physical activity, searching something but you misplaced it, or similar things. </a:t>
            </a:r>
          </a:p>
          <a:p>
            <a:pPr algn="just"/>
            <a:r>
              <a:rPr lang="en-US" b="1" dirty="0"/>
              <a:t>Acute Stress Symptoms are headaches, back pain, stomach problems, rapid heartbeat, muscle aches or body pain. </a:t>
            </a:r>
          </a:p>
          <a:p>
            <a:pPr algn="just"/>
            <a:r>
              <a:rPr lang="en-US" b="1" dirty="0"/>
              <a:t>Acute stress is common in people who take too many responsibilities and are overloaded or overworked, disorganized, always in a hurry and never in time. </a:t>
            </a:r>
          </a:p>
          <a:p>
            <a:pPr algn="just"/>
            <a:r>
              <a:rPr lang="en-US" b="1" dirty="0"/>
              <a:t>These people are generally in positions of importance at their workplace and stressful lifestyle is inherent in them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thumbnails-visually.netdna-ssl.com/AcuteStressResponsePublicSpeaking_5357d4ba227aa_w1500.jpg"/>
          <p:cNvPicPr>
            <a:picLocks noChangeAspect="1" noChangeArrowheads="1"/>
          </p:cNvPicPr>
          <p:nvPr/>
        </p:nvPicPr>
        <p:blipFill>
          <a:blip r:embed="rId2"/>
          <a:srcRect b="6977"/>
          <a:stretch>
            <a:fillRect/>
          </a:stretch>
        </p:blipFill>
        <p:spPr bwMode="auto">
          <a:xfrm>
            <a:off x="1508760" y="0"/>
            <a:ext cx="9159241" cy="685800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1335</Words>
  <Application>Microsoft Office PowerPoint</Application>
  <PresentationFormat>Widescreen</PresentationFormat>
  <Paragraphs>136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STRESS</vt:lpstr>
      <vt:lpstr>STRESS</vt:lpstr>
      <vt:lpstr>SYMPTOMS OF STRESS</vt:lpstr>
      <vt:lpstr>PowerPoint Presentation</vt:lpstr>
      <vt:lpstr>PowerPoint Presentation</vt:lpstr>
      <vt:lpstr>PowerPoint Presentation</vt:lpstr>
      <vt:lpstr>GOOD AND BAD STRESS</vt:lpstr>
      <vt:lpstr> Types of Stress</vt:lpstr>
      <vt:lpstr>PowerPoint Presentation</vt:lpstr>
      <vt:lpstr>PowerPoint Presentation</vt:lpstr>
      <vt:lpstr>PowerPoint Presentation</vt:lpstr>
      <vt:lpstr>Health Problems Related to Stress</vt:lpstr>
      <vt:lpstr>HOW TO OVERCOME AND MANAGE STRESS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Tharani Devi N [Humanities]</dc:creator>
  <cp:lastModifiedBy>Dr. Tharani Devi N [Humanities]</cp:lastModifiedBy>
  <cp:revision>12</cp:revision>
  <dcterms:created xsi:type="dcterms:W3CDTF">2020-09-30T02:51:37Z</dcterms:created>
  <dcterms:modified xsi:type="dcterms:W3CDTF">2020-09-30T06:01:09Z</dcterms:modified>
</cp:coreProperties>
</file>